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/>
    <p:restoredTop sz="94660"/>
  </p:normalViewPr>
  <p:slideViewPr>
    <p:cSldViewPr snapToGrid="0">
      <p:cViewPr varScale="1">
        <p:scale>
          <a:sx n="168" d="100"/>
          <a:sy n="168" d="100"/>
        </p:scale>
        <p:origin x="1182" y="144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571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8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20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610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375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159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25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658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474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58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7.png"/><Relationship Id="rId4" Type="http://schemas.openxmlformats.org/officeDocument/2006/relationships/image" Target="../media/image16.jp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0.jpg"/><Relationship Id="rId5" Type="http://schemas.openxmlformats.org/officeDocument/2006/relationships/image" Target="../media/image5.png"/><Relationship Id="rId10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84597" y="1551673"/>
            <a:ext cx="1861074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9410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569" y="3783112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97" y="1967963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2073426" y="2175514"/>
            <a:ext cx="954169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ガソリン火災の</a:t>
            </a:r>
            <a:r>
              <a:rPr lang="en-US" altLang="ja-JP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リスクと安全規則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2">
            <a:extLst>
              <a:ext uri="{FF2B5EF4-FFF2-40B4-BE49-F238E27FC236}">
                <a16:creationId xmlns:a16="http://schemas.microsoft.com/office/drawing/2014/main" id="{3939A6D9-D43B-4E44-B9C7-B8C1B30960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9A8888-9B0C-40A9-A846-667D2E2C56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  <p:sp>
        <p:nvSpPr>
          <p:cNvPr id="26" name="Google Shape;90;p13">
            <a:extLst>
              <a:ext uri="{FF2B5EF4-FFF2-40B4-BE49-F238E27FC236}">
                <a16:creationId xmlns:a16="http://schemas.microsoft.com/office/drawing/2014/main" id="{A1322834-480F-4A11-ADB6-91FF24779B14}"/>
              </a:ext>
            </a:extLst>
          </p:cNvPr>
          <p:cNvSpPr/>
          <p:nvPr/>
        </p:nvSpPr>
        <p:spPr>
          <a:xfrm>
            <a:off x="141159" y="1473392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.6]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CA8F94-D153-435E-8FC8-C72126111F55}"/>
              </a:ext>
            </a:extLst>
          </p:cNvPr>
          <p:cNvGrpSpPr/>
          <p:nvPr/>
        </p:nvGrpSpPr>
        <p:grpSpPr>
          <a:xfrm>
            <a:off x="5172635" y="5630878"/>
            <a:ext cx="9897192" cy="1244585"/>
            <a:chOff x="5172635" y="5630878"/>
            <a:chExt cx="9897192" cy="1244585"/>
          </a:xfrm>
        </p:grpSpPr>
        <p:grpSp>
          <p:nvGrpSpPr>
            <p:cNvPr id="29" name="Google Shape;97;p13">
              <a:extLst>
                <a:ext uri="{FF2B5EF4-FFF2-40B4-BE49-F238E27FC236}">
                  <a16:creationId xmlns:a16="http://schemas.microsoft.com/office/drawing/2014/main" id="{DAFB0888-5729-4EE7-BEB8-5E1C7AEE7024}"/>
                </a:ext>
              </a:extLst>
            </p:cNvPr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31" name="Google Shape;98;p13">
                <a:extLst>
                  <a:ext uri="{FF2B5EF4-FFF2-40B4-BE49-F238E27FC236}">
                    <a16:creationId xmlns:a16="http://schemas.microsoft.com/office/drawing/2014/main" id="{8DDA6B2D-E86D-4506-9111-BEFD5215D381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34" name="Google Shape;99;p13">
                  <a:extLst>
                    <a:ext uri="{FF2B5EF4-FFF2-40B4-BE49-F238E27FC236}">
                      <a16:creationId xmlns:a16="http://schemas.microsoft.com/office/drawing/2014/main" id="{3D1C5C53-DBD8-4502-8A1B-C45568913734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5" name="Google Shape;100;p13">
                  <a:extLst>
                    <a:ext uri="{FF2B5EF4-FFF2-40B4-BE49-F238E27FC236}">
                      <a16:creationId xmlns:a16="http://schemas.microsoft.com/office/drawing/2014/main" id="{42DDD83A-54BE-4AD2-BF62-C0B262D1D3D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2" name="Google Shape;101;p13">
                <a:extLst>
                  <a:ext uri="{FF2B5EF4-FFF2-40B4-BE49-F238E27FC236}">
                    <a16:creationId xmlns:a16="http://schemas.microsoft.com/office/drawing/2014/main" id="{3CE71607-048F-4B49-9605-9DCE6F37C896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102;p13">
                <a:extLst>
                  <a:ext uri="{FF2B5EF4-FFF2-40B4-BE49-F238E27FC236}">
                    <a16:creationId xmlns:a16="http://schemas.microsoft.com/office/drawing/2014/main" id="{D7A8B03E-8AB5-4008-99D6-D513BA750E60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Google Shape;88;p13">
              <a:extLst>
                <a:ext uri="{FF2B5EF4-FFF2-40B4-BE49-F238E27FC236}">
                  <a16:creationId xmlns:a16="http://schemas.microsoft.com/office/drawing/2014/main" id="{6169C2B7-BA05-44F6-ACAF-AF8399343E4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직사각형 21">
            <a:extLst>
              <a:ext uri="{FF2B5EF4-FFF2-40B4-BE49-F238E27FC236}">
                <a16:creationId xmlns:a16="http://schemas.microsoft.com/office/drawing/2014/main" id="{7A1960D6-FA76-438A-9430-B7F0A944EC5F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7" name="직사각형 22">
            <a:extLst>
              <a:ext uri="{FF2B5EF4-FFF2-40B4-BE49-F238E27FC236}">
                <a16:creationId xmlns:a16="http://schemas.microsoft.com/office/drawing/2014/main" id="{48C813EC-52A5-4A3D-B10B-4FD6DF1DAAEB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직사각형 23">
            <a:extLst>
              <a:ext uri="{FF2B5EF4-FFF2-40B4-BE49-F238E27FC236}">
                <a16:creationId xmlns:a16="http://schemas.microsoft.com/office/drawing/2014/main" id="{F65B1A65-D822-4DF3-A326-0001B834D17B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9" name="직사각형 24">
            <a:extLst>
              <a:ext uri="{FF2B5EF4-FFF2-40B4-BE49-F238E27FC236}">
                <a16:creationId xmlns:a16="http://schemas.microsoft.com/office/drawing/2014/main" id="{A7723A6F-6DB2-42E3-9236-1CC44851B13C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sp>
        <p:nvSpPr>
          <p:cNvPr id="14" name="Google Shape;128;p15"/>
          <p:cNvSpPr/>
          <p:nvPr/>
        </p:nvSpPr>
        <p:spPr>
          <a:xfrm>
            <a:off x="1445558" y="252225"/>
            <a:ext cx="577519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ガソリン火災のリスクと安全規則</a:t>
            </a:r>
            <a:endParaRPr lang="en-US" altLang="ko-KR" sz="27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28415560"/>
      </p:ext>
    </p:extLst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710736" y="2745025"/>
            <a:ext cx="9832961" cy="22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>
              <a:lnSpc>
                <a:spcPct val="150000"/>
              </a:lnSpc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ja-JP" altLang="en-US" sz="2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ガソリン火災に関する統計</a:t>
            </a:r>
            <a:r>
              <a:rPr lang="en-CA" altLang="ko-KR" sz="2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</a:t>
            </a:r>
            <a:r>
              <a:rPr 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14350" lvl="0" indent="-514350">
              <a:lnSpc>
                <a:spcPct val="150000"/>
              </a:lnSpc>
              <a:spcBef>
                <a:spcPts val="802"/>
              </a:spcBef>
              <a:buClr>
                <a:schemeClr val="accent1"/>
              </a:buClr>
              <a:buSzPts val="2800"/>
              <a:buFont typeface="Calibri"/>
              <a:buAutoNum type="arabicPeriod"/>
            </a:pPr>
            <a:r>
              <a:rPr lang="ja-JP" altLang="en-US" sz="2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石油ストーブの危険性 </a:t>
            </a:r>
            <a:r>
              <a:rPr 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7</a:t>
            </a:r>
            <a:r>
              <a:rPr 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ja-JP" altLang="en-US" sz="2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家庭内のガソリン火災の安全規則</a:t>
            </a:r>
            <a:r>
              <a:rPr lang="en-US" altLang="ko-KR" sz="2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alt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9</a:t>
            </a:r>
            <a:r>
              <a:rPr lang="ko-KR" sz="2800" b="1" i="0" u="none" strike="noStrike" cap="none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p</a:t>
            </a:r>
            <a:endParaRPr sz="2800" b="1" i="0" u="none" strike="noStrike" cap="none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ko-KR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498421" y="1741979"/>
            <a:ext cx="77355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ガソリン火災のリスクと安全規則</a:t>
            </a:r>
            <a:endParaRPr lang="en-US" altLang="ko-KR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1322" y="419635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직사각형 2">
            <a:extLst>
              <a:ext uri="{FF2B5EF4-FFF2-40B4-BE49-F238E27FC236}">
                <a16:creationId xmlns:a16="http://schemas.microsoft.com/office/drawing/2014/main" id="{88B0A688-C674-4BE5-AC29-AE622F4ED9BE}"/>
              </a:ext>
            </a:extLst>
          </p:cNvPr>
          <p:cNvSpPr/>
          <p:nvPr/>
        </p:nvSpPr>
        <p:spPr>
          <a:xfrm>
            <a:off x="7340138" y="116378"/>
            <a:ext cx="246684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4">
            <a:extLst>
              <a:ext uri="{FF2B5EF4-FFF2-40B4-BE49-F238E27FC236}">
                <a16:creationId xmlns:a16="http://schemas.microsoft.com/office/drawing/2014/main" id="{2F73FDF5-6601-4251-A1BD-0ED52F5EDD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556191" y="134911"/>
            <a:ext cx="1250790" cy="629140"/>
          </a:xfrm>
          <a:prstGeom prst="rect">
            <a:avLst/>
          </a:prstGeom>
        </p:spPr>
      </p:pic>
      <p:pic>
        <p:nvPicPr>
          <p:cNvPr id="17" name="그림 15">
            <a:extLst>
              <a:ext uri="{FF2B5EF4-FFF2-40B4-BE49-F238E27FC236}">
                <a16:creationId xmlns:a16="http://schemas.microsoft.com/office/drawing/2014/main" id="{5969198E-0D06-4E76-89AA-FC2CB79F0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74" y="126136"/>
            <a:ext cx="1661012" cy="653860"/>
          </a:xfrm>
          <a:prstGeom prst="rect">
            <a:avLst/>
          </a:prstGeom>
        </p:spPr>
      </p:pic>
      <p:sp>
        <p:nvSpPr>
          <p:cNvPr id="23" name="Google Shape;90;p13">
            <a:extLst>
              <a:ext uri="{FF2B5EF4-FFF2-40B4-BE49-F238E27FC236}">
                <a16:creationId xmlns:a16="http://schemas.microsoft.com/office/drawing/2014/main" id="{6C46FE76-7DE1-450E-9694-B81C6AA824A7}"/>
              </a:ext>
            </a:extLst>
          </p:cNvPr>
          <p:cNvSpPr/>
          <p:nvPr/>
        </p:nvSpPr>
        <p:spPr>
          <a:xfrm>
            <a:off x="2335831" y="1375326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4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.6]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75C1EF-EE01-4FE3-8142-0B93C6354EA5}"/>
              </a:ext>
            </a:extLst>
          </p:cNvPr>
          <p:cNvGrpSpPr/>
          <p:nvPr/>
        </p:nvGrpSpPr>
        <p:grpSpPr>
          <a:xfrm>
            <a:off x="285543" y="5616906"/>
            <a:ext cx="3137462" cy="1220026"/>
            <a:chOff x="285543" y="5616906"/>
            <a:chExt cx="3137462" cy="1220026"/>
          </a:xfrm>
        </p:grpSpPr>
        <p:grpSp>
          <p:nvGrpSpPr>
            <p:cNvPr id="25" name="Google Shape;98;p13">
              <a:extLst>
                <a:ext uri="{FF2B5EF4-FFF2-40B4-BE49-F238E27FC236}">
                  <a16:creationId xmlns:a16="http://schemas.microsoft.com/office/drawing/2014/main" id="{DC3CB8BB-9BAB-49B0-BE60-B19A737C55BC}"/>
                </a:ext>
              </a:extLst>
            </p:cNvPr>
            <p:cNvGrpSpPr/>
            <p:nvPr/>
          </p:nvGrpSpPr>
          <p:grpSpPr>
            <a:xfrm>
              <a:off x="1097637" y="5882355"/>
              <a:ext cx="1240472" cy="826392"/>
              <a:chOff x="1109808" y="5883850"/>
              <a:chExt cx="1240472" cy="826392"/>
            </a:xfrm>
          </p:grpSpPr>
          <p:pic>
            <p:nvPicPr>
              <p:cNvPr id="34" name="Google Shape;99;p13">
                <a:extLst>
                  <a:ext uri="{FF2B5EF4-FFF2-40B4-BE49-F238E27FC236}">
                    <a16:creationId xmlns:a16="http://schemas.microsoft.com/office/drawing/2014/main" id="{E73CF525-A0A5-41B4-AABD-E4FE5722B8C7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09808" y="5892728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100;p13">
                <a:extLst>
                  <a:ext uri="{FF2B5EF4-FFF2-40B4-BE49-F238E27FC236}">
                    <a16:creationId xmlns:a16="http://schemas.microsoft.com/office/drawing/2014/main" id="{2F3136D7-1B47-4F2D-8BA7-B7A29FFE2A59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9132" y="5883850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" name="Google Shape;101;p13">
              <a:extLst>
                <a:ext uri="{FF2B5EF4-FFF2-40B4-BE49-F238E27FC236}">
                  <a16:creationId xmlns:a16="http://schemas.microsoft.com/office/drawing/2014/main" id="{9484EBE0-41FD-4C9A-91D6-269FF6E7A14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833" y="5887936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>
              <a:extLst>
                <a:ext uri="{FF2B5EF4-FFF2-40B4-BE49-F238E27FC236}">
                  <a16:creationId xmlns:a16="http://schemas.microsoft.com/office/drawing/2014/main" id="{E30EB188-3584-4913-8218-2A9834A3456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65398" y="5616906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C44F44-76F8-442E-A862-C3B228D1989D}"/>
                </a:ext>
              </a:extLst>
            </p:cNvPr>
            <p:cNvSpPr/>
            <p:nvPr/>
          </p:nvSpPr>
          <p:spPr>
            <a:xfrm>
              <a:off x="285543" y="6527731"/>
              <a:ext cx="2996103" cy="282344"/>
            </a:xfrm>
            <a:prstGeom prst="rect">
              <a:avLst/>
            </a:prstGeom>
            <a:solidFill>
              <a:srgbClr val="A1D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B1C177-6637-487A-B972-7CB7DA37B536}"/>
                </a:ext>
              </a:extLst>
            </p:cNvPr>
            <p:cNvGrpSpPr/>
            <p:nvPr/>
          </p:nvGrpSpPr>
          <p:grpSpPr>
            <a:xfrm>
              <a:off x="462685" y="6467600"/>
              <a:ext cx="2960320" cy="369332"/>
              <a:chOff x="-1468363" y="4452106"/>
              <a:chExt cx="2960320" cy="369332"/>
            </a:xfrm>
          </p:grpSpPr>
          <p:sp>
            <p:nvSpPr>
              <p:cNvPr id="30" name="직사각형 21">
                <a:extLst>
                  <a:ext uri="{FF2B5EF4-FFF2-40B4-BE49-F238E27FC236}">
                    <a16:creationId xmlns:a16="http://schemas.microsoft.com/office/drawing/2014/main" id="{93205C88-F8D5-4C03-9DFD-FE7F68A1B766}"/>
                  </a:ext>
                </a:extLst>
              </p:cNvPr>
              <p:cNvSpPr/>
              <p:nvPr/>
            </p:nvSpPr>
            <p:spPr>
              <a:xfrm>
                <a:off x="-1468363" y="4502343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無効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" name="직사각형 22">
                <a:extLst>
                  <a:ext uri="{FF2B5EF4-FFF2-40B4-BE49-F238E27FC236}">
                    <a16:creationId xmlns:a16="http://schemas.microsoft.com/office/drawing/2014/main" id="{D74315A4-1EB1-4FC4-98B2-B0B0DC73A6EE}"/>
                  </a:ext>
                </a:extLst>
              </p:cNvPr>
              <p:cNvSpPr/>
              <p:nvPr/>
            </p:nvSpPr>
            <p:spPr>
              <a:xfrm>
                <a:off x="-760570" y="4501688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女性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직사각형 23">
                <a:extLst>
                  <a:ext uri="{FF2B5EF4-FFF2-40B4-BE49-F238E27FC236}">
                    <a16:creationId xmlns:a16="http://schemas.microsoft.com/office/drawing/2014/main" id="{3F9E0FF0-FB60-4750-ACCB-24B45439E65A}"/>
                  </a:ext>
                </a:extLst>
              </p:cNvPr>
              <p:cNvSpPr/>
              <p:nvPr/>
            </p:nvSpPr>
            <p:spPr>
              <a:xfrm>
                <a:off x="-112063" y="4512236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老人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3" name="직사각형 24">
                <a:extLst>
                  <a:ext uri="{FF2B5EF4-FFF2-40B4-BE49-F238E27FC236}">
                    <a16:creationId xmlns:a16="http://schemas.microsoft.com/office/drawing/2014/main" id="{14D4B758-1DF4-4EC7-8E0C-C6EA8FD0F4D0}"/>
                  </a:ext>
                </a:extLst>
              </p:cNvPr>
              <p:cNvSpPr/>
              <p:nvPr/>
            </p:nvSpPr>
            <p:spPr>
              <a:xfrm>
                <a:off x="392233" y="4452106"/>
                <a:ext cx="109972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1800" b="1" dirty="0">
                    <a:solidFill>
                      <a:srgbClr val="005A8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外国人</a:t>
                </a:r>
                <a:endParaRPr lang="en-US" altLang="ko-KR" sz="5400" b="1" cap="none" spc="0" dirty="0">
                  <a:ln w="0"/>
                  <a:solidFill>
                    <a:srgbClr val="005A8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9519" y="1408066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825440" y="1369699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855570" y="3856071"/>
            <a:ext cx="4908838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53" name="Google Shape;153;p16"/>
          <p:cNvSpPr/>
          <p:nvPr/>
        </p:nvSpPr>
        <p:spPr>
          <a:xfrm>
            <a:off x="835914" y="2240281"/>
            <a:ext cx="538067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年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月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日午前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時、高陽省高陽ガソリンスタンドで燃料タンクが爆発し、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大火災が発生した。</a:t>
            </a:r>
            <a:endParaRPr lang="en-US" altLang="ja-JP" sz="16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火災は広範囲に拡大し、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社会的混乱を招いた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被害額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43</a:t>
            </a: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億ウォン、死傷者なし</a:t>
            </a:r>
            <a:r>
              <a:rPr lang="en-US" altLang="ja-JP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。</a:t>
            </a:r>
            <a:b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石油火災と安全規制について分析しましょう。</a:t>
            </a:r>
            <a:endParaRPr sz="1600" b="1" i="0" u="none" strike="noStrike" cap="none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58D1FA76-FC2B-4B7B-AD78-6450C6715CEC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62C1153E-A60D-464C-A574-FFB957F9E6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B21B71C-E87C-42FA-A319-4CA5F7E7B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0DA1F522-3D58-4E4D-9C6C-1BCFBD18B9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61;p16">
            <a:extLst>
              <a:ext uri="{FF2B5EF4-FFF2-40B4-BE49-F238E27FC236}">
                <a16:creationId xmlns:a16="http://schemas.microsoft.com/office/drawing/2014/main" id="{C2D0042D-90D4-45F4-B4B2-3444FEBE4376}"/>
              </a:ext>
            </a:extLst>
          </p:cNvPr>
          <p:cNvSpPr/>
          <p:nvPr/>
        </p:nvSpPr>
        <p:spPr>
          <a:xfrm>
            <a:off x="404809" y="2243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62;p16">
            <a:extLst>
              <a:ext uri="{FF2B5EF4-FFF2-40B4-BE49-F238E27FC236}">
                <a16:creationId xmlns:a16="http://schemas.microsoft.com/office/drawing/2014/main" id="{B3799AB0-9B28-41F7-B2CB-D94AE45EC780}"/>
              </a:ext>
            </a:extLst>
          </p:cNvPr>
          <p:cNvSpPr/>
          <p:nvPr/>
        </p:nvSpPr>
        <p:spPr>
          <a:xfrm>
            <a:off x="785399" y="20877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ガソリン火災に関する統計</a:t>
            </a:r>
            <a:endParaRPr lang="ja-JP" altLang="en-US"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B7C5EA-3C19-4F02-834F-A8F5DAA83D33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D9A6DC98-224B-4BA0-909B-F50CEFBB3FB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CC079946-D493-450E-800E-D597B62B567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26C875AD-76C4-48BB-A170-DC2031C96FB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BABCA817-4C4B-42FA-A388-4FEC36A3F4E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EF6CDDC-9778-4416-99A6-14530D18DC1A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99CE57DC-6B86-40FB-B5D8-F6208801EC0F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5B4F9F08-51BB-4D53-A1D0-9438AEA42741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77A4F43F-0312-4FBA-84F1-3A5596B0CA19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6EA08107-A7C5-4F99-AF35-3D0EC0DA43DA}"/>
              </a:ext>
            </a:extLst>
          </p:cNvPr>
          <p:cNvSpPr txBox="1">
            <a:spLocks/>
          </p:cNvSpPr>
          <p:nvPr/>
        </p:nvSpPr>
        <p:spPr>
          <a:xfrm>
            <a:off x="3004350" y="6467546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9940" y="1293818"/>
            <a:ext cx="6599767" cy="439984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2509224" y="1783170"/>
            <a:ext cx="78201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全国火災</a:t>
            </a: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データシステム</a:t>
            </a:r>
            <a:r>
              <a:rPr lang="en-US" altLang="ja-JP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www.firedata.go.kr)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、石油火災発生統計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BBBA429-6585-49FC-8781-DABF59282797}"/>
              </a:ext>
            </a:extLst>
          </p:cNvPr>
          <p:cNvSpPr/>
          <p:nvPr/>
        </p:nvSpPr>
        <p:spPr>
          <a:xfrm>
            <a:off x="3388659" y="1237809"/>
            <a:ext cx="3030070" cy="348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Google Shape;167;p17">
            <a:extLst>
              <a:ext uri="{FF2B5EF4-FFF2-40B4-BE49-F238E27FC236}">
                <a16:creationId xmlns:a16="http://schemas.microsoft.com/office/drawing/2014/main" id="{B2F68201-5466-4B9E-A138-C7D19D6FEA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2756" b="22811"/>
          <a:stretch/>
        </p:blipFill>
        <p:spPr>
          <a:xfrm>
            <a:off x="2458" y="5002307"/>
            <a:ext cx="9897192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656F141-529E-4951-9593-C52CF514F7F8}"/>
              </a:ext>
            </a:extLst>
          </p:cNvPr>
          <p:cNvSpPr/>
          <p:nvPr/>
        </p:nvSpPr>
        <p:spPr>
          <a:xfrm>
            <a:off x="2560977" y="4941222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4AECF0D-C879-4483-BE65-69CCA48F9C93}"/>
              </a:ext>
            </a:extLst>
          </p:cNvPr>
          <p:cNvSpPr/>
          <p:nvPr/>
        </p:nvSpPr>
        <p:spPr>
          <a:xfrm>
            <a:off x="4054224" y="4940907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2017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8CED029-7FDE-4F0F-846B-DD2F47606CDA}"/>
              </a:ext>
            </a:extLst>
          </p:cNvPr>
          <p:cNvSpPr/>
          <p:nvPr/>
        </p:nvSpPr>
        <p:spPr>
          <a:xfrm>
            <a:off x="5569755" y="4955790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8A8DE03-172A-4C39-99CD-FFCD1D16D729}"/>
              </a:ext>
            </a:extLst>
          </p:cNvPr>
          <p:cNvSpPr/>
          <p:nvPr/>
        </p:nvSpPr>
        <p:spPr>
          <a:xfrm>
            <a:off x="7078755" y="4957926"/>
            <a:ext cx="5822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</a:p>
        </p:txBody>
      </p:sp>
      <p:pic>
        <p:nvPicPr>
          <p:cNvPr id="21" name="Google Shape;167;p17">
            <a:extLst>
              <a:ext uri="{FF2B5EF4-FFF2-40B4-BE49-F238E27FC236}">
                <a16:creationId xmlns:a16="http://schemas.microsoft.com/office/drawing/2014/main" id="{E95B0BE0-3848-44A5-8CE8-69AAE87A56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63" t="76797" r="44229" b="18900"/>
          <a:stretch/>
        </p:blipFill>
        <p:spPr>
          <a:xfrm>
            <a:off x="4769224" y="5280212"/>
            <a:ext cx="753035" cy="295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59FF1557-0B5A-43A4-A506-0D8B747FF432}"/>
              </a:ext>
            </a:extLst>
          </p:cNvPr>
          <p:cNvSpPr/>
          <p:nvPr/>
        </p:nvSpPr>
        <p:spPr>
          <a:xfrm>
            <a:off x="4846947" y="5341626"/>
            <a:ext cx="80021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火災件数</a:t>
            </a:r>
            <a:endParaRPr lang="en-US" altLang="ko-KR" sz="1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BE56D850-ECFD-435B-AC0E-86B7A4970FF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7A6E6D9C-79DF-4D73-B7E4-E9031B923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3976F752-D3A3-4582-8ACF-478F314C72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4FD16210-07D1-401D-A516-AED968272767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34CEB436-BE10-4C44-AA22-42A99D9F0FA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3D44FA43-616C-49B2-BFC8-F8F46F3FABCD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0DCDC61E-86C9-46E0-B759-26070A5F37DA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E5C749E4-4D9F-45DD-BFDF-EA012318852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17A4E2-26D4-4401-91A7-1D675C8DFF4C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AD63FE63-499D-4FC2-988F-E67CE8B0874D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53596305-8BED-45FF-BC09-38584D901AC1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5F60938A-B6D7-417C-B6FF-119965FC2C01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3A1CC272-FA23-410C-83C9-A6B5C6406A3A}"/>
              </a:ext>
            </a:extLst>
          </p:cNvPr>
          <p:cNvSpPr/>
          <p:nvPr/>
        </p:nvSpPr>
        <p:spPr>
          <a:xfrm>
            <a:off x="3825313" y="1154840"/>
            <a:ext cx="223811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石油火災発生統計</a:t>
            </a:r>
            <a:endParaRPr lang="en-US" altLang="ko-KR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E3A5E765-271D-449A-B579-E686FEB75032}"/>
              </a:ext>
            </a:extLst>
          </p:cNvPr>
          <p:cNvSpPr txBox="1">
            <a:spLocks/>
          </p:cNvSpPr>
          <p:nvPr/>
        </p:nvSpPr>
        <p:spPr>
          <a:xfrm>
            <a:off x="3004350" y="6467546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4</a:t>
            </a:fld>
            <a:endParaRPr lang="ko-KR" altLang="en-US" dirty="0"/>
          </a:p>
        </p:txBody>
      </p:sp>
      <p:sp>
        <p:nvSpPr>
          <p:cNvPr id="30" name="Google Shape;161;p16">
            <a:extLst>
              <a:ext uri="{FF2B5EF4-FFF2-40B4-BE49-F238E27FC236}">
                <a16:creationId xmlns:a16="http://schemas.microsoft.com/office/drawing/2014/main" id="{EFD92DD3-0EA1-47B7-82A1-899724CC4CF7}"/>
              </a:ext>
            </a:extLst>
          </p:cNvPr>
          <p:cNvSpPr/>
          <p:nvPr/>
        </p:nvSpPr>
        <p:spPr>
          <a:xfrm>
            <a:off x="404809" y="2243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62;p16">
            <a:extLst>
              <a:ext uri="{FF2B5EF4-FFF2-40B4-BE49-F238E27FC236}">
                <a16:creationId xmlns:a16="http://schemas.microsoft.com/office/drawing/2014/main" id="{46B9EFB7-5D00-4D39-92B7-A918E9019B66}"/>
              </a:ext>
            </a:extLst>
          </p:cNvPr>
          <p:cNvSpPr/>
          <p:nvPr/>
        </p:nvSpPr>
        <p:spPr>
          <a:xfrm>
            <a:off x="785399" y="20877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ガソリン火災に関する統計</a:t>
            </a:r>
            <a:endParaRPr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/>
          <p:nvPr/>
        </p:nvSpPr>
        <p:spPr>
          <a:xfrm>
            <a:off x="1307630" y="1478133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1356861" y="1652254"/>
            <a:ext cx="326865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316372" y="1750910"/>
            <a:ext cx="3420661" cy="66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水原</a:t>
            </a:r>
            <a:r>
              <a:rPr lang="en-US" altLang="ja-JP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スウォン</a:t>
            </a:r>
            <a:r>
              <a:rPr lang="en-US" altLang="ja-JP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で起きたガソリン火災</a:t>
            </a:r>
            <a:endParaRPr lang="en-US" altLang="ja-JP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ja-JP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ja-JP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人が重度の火傷</a:t>
            </a:r>
            <a:endParaRPr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397503" y="2535729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1305729" y="2763448"/>
            <a:ext cx="3369309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水原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スウォン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市権孫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クォンソン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地区の飲食店で火災が発生し、鎮火まで約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分所要。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endParaRPr lang="en-US" altLang="ko-KR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火事で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人が全身にけがを負い、病院に搬送された。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ko-KR" sz="1200" b="1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Arial"/>
              </a:rPr>
              <a:t>                          </a:t>
            </a:r>
            <a:endParaRPr sz="12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lvl="0" algn="r"/>
            <a:r>
              <a:rPr lang="ja-JP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ニュース１  </a:t>
            </a:r>
            <a:r>
              <a:rPr lang="en-US" altLang="ja-JP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2019.1.14</a:t>
            </a:r>
            <a:endParaRPr sz="12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5442013" y="1478133"/>
            <a:ext cx="3379694" cy="4368620"/>
          </a:xfrm>
          <a:prstGeom prst="rect">
            <a:avLst/>
          </a:prstGeom>
          <a:noFill/>
          <a:ln w="50800" cap="flat" cmpd="sng">
            <a:solidFill>
              <a:srgbClr val="A2CFA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5531886" y="2535729"/>
            <a:ext cx="3228513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5542270" y="2718401"/>
            <a:ext cx="3228513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城南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ソンナム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省のレストランで、石油ストーブをつけて火災が発生し、が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歳の女性が死亡。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endParaRPr lang="en-US" altLang="ko-KR" sz="16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石油ストーブをつけている時に急に発火したといわれているが、正確な原因は調査中。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endParaRPr lang="en-US" altLang="ko-KR" sz="12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  <a:p>
            <a:pPr lvl="0" algn="r"/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MBC</a:t>
            </a:r>
            <a:r>
              <a:rPr lang="ja-JP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　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年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月</a:t>
            </a:r>
            <a:r>
              <a:rPr lang="en-US" altLang="ko-KR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27</a:t>
            </a:r>
            <a:r>
              <a:rPr lang="ko-KR" altLang="en-US" sz="11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日</a:t>
            </a:r>
            <a:endParaRPr sz="12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Arial"/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EA54FF5F-DFD4-404D-BF1A-B5DEC0181CE2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85846F1E-3958-40BF-AA2A-C537E5BBB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35AA333-2722-40A9-9ECC-77C084CDDF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25" name="Google Shape;141;p16">
            <a:extLst>
              <a:ext uri="{FF2B5EF4-FFF2-40B4-BE49-F238E27FC236}">
                <a16:creationId xmlns:a16="http://schemas.microsoft.com/office/drawing/2014/main" id="{11CDA46E-E06D-4AEA-BC02-8A9ACC9217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666E5A60-A9C9-474D-A08A-DC14E6A3A6BD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2" name="Google Shape;132;p15">
              <a:extLst>
                <a:ext uri="{FF2B5EF4-FFF2-40B4-BE49-F238E27FC236}">
                  <a16:creationId xmlns:a16="http://schemas.microsoft.com/office/drawing/2014/main" id="{9E56AEF8-63BF-4216-8B86-62F201E6F83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31;p15">
              <a:extLst>
                <a:ext uri="{FF2B5EF4-FFF2-40B4-BE49-F238E27FC236}">
                  <a16:creationId xmlns:a16="http://schemas.microsoft.com/office/drawing/2014/main" id="{389FDAD6-5DD8-49E6-AEE6-67258139C7B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33;p15">
              <a:extLst>
                <a:ext uri="{FF2B5EF4-FFF2-40B4-BE49-F238E27FC236}">
                  <a16:creationId xmlns:a16="http://schemas.microsoft.com/office/drawing/2014/main" id="{7BAC4D75-C3C3-4589-924E-5A2709FEFB2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34;p15">
              <a:extLst>
                <a:ext uri="{FF2B5EF4-FFF2-40B4-BE49-F238E27FC236}">
                  <a16:creationId xmlns:a16="http://schemas.microsoft.com/office/drawing/2014/main" id="{D11EA679-E239-46CF-A66E-D87B3EB6AC3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2F36C22-89D2-46D9-BF5D-785BD5D6D748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직사각형 27">
              <a:extLst>
                <a:ext uri="{FF2B5EF4-FFF2-40B4-BE49-F238E27FC236}">
                  <a16:creationId xmlns:a16="http://schemas.microsoft.com/office/drawing/2014/main" id="{3957569C-CC6E-4B62-B5FA-907FB41C47B8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직사각형 29">
              <a:extLst>
                <a:ext uri="{FF2B5EF4-FFF2-40B4-BE49-F238E27FC236}">
                  <a16:creationId xmlns:a16="http://schemas.microsoft.com/office/drawing/2014/main" id="{04BFCEC4-DEDB-4A74-9ACC-EB4C396E74B8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직사각형 28">
              <a:extLst>
                <a:ext uri="{FF2B5EF4-FFF2-40B4-BE49-F238E27FC236}">
                  <a16:creationId xmlns:a16="http://schemas.microsoft.com/office/drawing/2014/main" id="{A4526484-B673-426F-8CF5-94C3989CFF84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0" name="Google Shape;194;p18">
            <a:extLst>
              <a:ext uri="{FF2B5EF4-FFF2-40B4-BE49-F238E27FC236}">
                <a16:creationId xmlns:a16="http://schemas.microsoft.com/office/drawing/2014/main" id="{36B463D6-0121-483C-B483-C2286B6FA661}"/>
              </a:ext>
            </a:extLst>
          </p:cNvPr>
          <p:cNvSpPr/>
          <p:nvPr/>
        </p:nvSpPr>
        <p:spPr>
          <a:xfrm>
            <a:off x="5502127" y="1656388"/>
            <a:ext cx="3268657" cy="646331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5497806" y="1742762"/>
            <a:ext cx="317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レストランで石油ストーブの使用による火災</a:t>
            </a:r>
            <a:endParaRPr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58FB6EB4-C843-4B28-BDD7-07287374AECB}"/>
              </a:ext>
            </a:extLst>
          </p:cNvPr>
          <p:cNvSpPr txBox="1">
            <a:spLocks/>
          </p:cNvSpPr>
          <p:nvPr/>
        </p:nvSpPr>
        <p:spPr>
          <a:xfrm>
            <a:off x="3004350" y="6467546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5</a:t>
            </a:fld>
            <a:endParaRPr lang="ko-KR" altLang="en-US" dirty="0"/>
          </a:p>
        </p:txBody>
      </p:sp>
      <p:sp>
        <p:nvSpPr>
          <p:cNvPr id="33" name="Google Shape;161;p16">
            <a:extLst>
              <a:ext uri="{FF2B5EF4-FFF2-40B4-BE49-F238E27FC236}">
                <a16:creationId xmlns:a16="http://schemas.microsoft.com/office/drawing/2014/main" id="{536178FD-2190-4C10-98B0-AAD3B0D11FCA}"/>
              </a:ext>
            </a:extLst>
          </p:cNvPr>
          <p:cNvSpPr/>
          <p:nvPr/>
        </p:nvSpPr>
        <p:spPr>
          <a:xfrm>
            <a:off x="404809" y="22438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62;p16">
            <a:extLst>
              <a:ext uri="{FF2B5EF4-FFF2-40B4-BE49-F238E27FC236}">
                <a16:creationId xmlns:a16="http://schemas.microsoft.com/office/drawing/2014/main" id="{B0A3EF10-C962-4DF3-A104-10B93A878777}"/>
              </a:ext>
            </a:extLst>
          </p:cNvPr>
          <p:cNvSpPr/>
          <p:nvPr/>
        </p:nvSpPr>
        <p:spPr>
          <a:xfrm>
            <a:off x="785399" y="208773"/>
            <a:ext cx="701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ガソリン火災に関する統計</a:t>
            </a:r>
            <a:endParaRPr sz="28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/>
          <p:nvPr/>
        </p:nvSpPr>
        <p:spPr>
          <a:xfrm>
            <a:off x="4774038" y="2248068"/>
            <a:ext cx="4658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使用前に中にガソリンが入っているか確認する</a:t>
            </a:r>
            <a:b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周囲に引火性の物がないか確認する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ストーブ自体が安定しているか確認する</a:t>
            </a:r>
            <a:endParaRPr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361371" y="21583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361371" y="21583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897023" y="20023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石油ストーブの危険性</a:t>
            </a:r>
            <a:endParaRPr lang="en-CA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9" name="Google Shape;219;p19"/>
          <p:cNvPicPr preferRelativeResize="0"/>
          <p:nvPr/>
        </p:nvPicPr>
        <p:blipFill rotWithShape="1">
          <a:blip r:embed="rId4">
            <a:alphaModFix/>
          </a:blip>
          <a:srcRect t="17697"/>
          <a:stretch/>
        </p:blipFill>
        <p:spPr>
          <a:xfrm>
            <a:off x="1242057" y="1303981"/>
            <a:ext cx="2939592" cy="243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5">
            <a:alphaModFix/>
          </a:blip>
          <a:srcRect l="11819" t="18660" r="11833" b="19634"/>
          <a:stretch/>
        </p:blipFill>
        <p:spPr>
          <a:xfrm>
            <a:off x="1268570" y="4003884"/>
            <a:ext cx="2913079" cy="2430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2" name="Google Shape;222;p19"/>
          <p:cNvSpPr/>
          <p:nvPr/>
        </p:nvSpPr>
        <p:spPr>
          <a:xfrm>
            <a:off x="4774038" y="4024350"/>
            <a:ext cx="4658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使用中にオーバーヒートしないように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火加減を調整する</a:t>
            </a:r>
            <a:b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給油の際はストーブを消し、熱が冷めるのを待ってから給油する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024E5349-0FA7-4FA0-9F40-A77D3AFE17E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그림 12">
            <a:extLst>
              <a:ext uri="{FF2B5EF4-FFF2-40B4-BE49-F238E27FC236}">
                <a16:creationId xmlns:a16="http://schemas.microsoft.com/office/drawing/2014/main" id="{89F8B5CC-E10C-4D9B-9BDB-88C6CFF64D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C0B09E3-1D0A-4071-870E-E0C41880D5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F9DDC5B-9F18-4083-BBE9-C9304A376EFA}"/>
              </a:ext>
            </a:extLst>
          </p:cNvPr>
          <p:cNvSpPr/>
          <p:nvPr/>
        </p:nvSpPr>
        <p:spPr>
          <a:xfrm>
            <a:off x="4604225" y="1555222"/>
            <a:ext cx="4802122" cy="4541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1" name="Google Shape;221;p19"/>
          <p:cNvSpPr/>
          <p:nvPr/>
        </p:nvSpPr>
        <p:spPr>
          <a:xfrm>
            <a:off x="4543953" y="1496435"/>
            <a:ext cx="499339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石油ストーブは安全に使用するために</a:t>
            </a:r>
            <a:endParaRPr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7FC65-FAFD-4691-9D91-D5C0A202A826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9" name="Google Shape;132;p15">
              <a:extLst>
                <a:ext uri="{FF2B5EF4-FFF2-40B4-BE49-F238E27FC236}">
                  <a16:creationId xmlns:a16="http://schemas.microsoft.com/office/drawing/2014/main" id="{874A68BE-68C9-4E00-A0D6-19BEC4151E9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31;p15">
              <a:extLst>
                <a:ext uri="{FF2B5EF4-FFF2-40B4-BE49-F238E27FC236}">
                  <a16:creationId xmlns:a16="http://schemas.microsoft.com/office/drawing/2014/main" id="{0EEA5601-2788-436E-8B98-54389471F1E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33;p15">
              <a:extLst>
                <a:ext uri="{FF2B5EF4-FFF2-40B4-BE49-F238E27FC236}">
                  <a16:creationId xmlns:a16="http://schemas.microsoft.com/office/drawing/2014/main" id="{9EAE6ED8-8F24-40EA-A3F0-7BDC3E08B9E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34;p15">
              <a:extLst>
                <a:ext uri="{FF2B5EF4-FFF2-40B4-BE49-F238E27FC236}">
                  <a16:creationId xmlns:a16="http://schemas.microsoft.com/office/drawing/2014/main" id="{6B9199EE-F55E-4DF4-86CC-3C58F36635E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6707D69-9267-40E9-B8BE-A9F6E4D1D39B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직사각형 27">
              <a:extLst>
                <a:ext uri="{FF2B5EF4-FFF2-40B4-BE49-F238E27FC236}">
                  <a16:creationId xmlns:a16="http://schemas.microsoft.com/office/drawing/2014/main" id="{F8690294-0B19-43F2-8B74-15B7E0BE045E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직사각형 29">
              <a:extLst>
                <a:ext uri="{FF2B5EF4-FFF2-40B4-BE49-F238E27FC236}">
                  <a16:creationId xmlns:a16="http://schemas.microsoft.com/office/drawing/2014/main" id="{2C2E6622-910A-442B-90B8-DC862AAEA4E7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직사각형 28">
              <a:extLst>
                <a:ext uri="{FF2B5EF4-FFF2-40B4-BE49-F238E27FC236}">
                  <a16:creationId xmlns:a16="http://schemas.microsoft.com/office/drawing/2014/main" id="{A7ACED33-8ADD-4384-82C6-0DB3BF1763D0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801C4D2C-423C-431F-8C32-FDDA26B49B8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04350" y="6467546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25" name="다이아몬드 24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80681" y="239073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다이아몬드 25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80680" y="416169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 rotWithShape="1">
          <a:blip r:embed="rId4">
            <a:alphaModFix/>
          </a:blip>
          <a:srcRect t="7399" b="14862"/>
          <a:stretch/>
        </p:blipFill>
        <p:spPr>
          <a:xfrm>
            <a:off x="1761481" y="1946707"/>
            <a:ext cx="6599767" cy="34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1999197" y="1738825"/>
            <a:ext cx="688780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全国火災データシステム</a:t>
            </a:r>
            <a:r>
              <a:rPr lang="en-US" altLang="ja-JP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(www.nfds.go.kr) / </a:t>
            </a:r>
            <a:r>
              <a:rPr lang="ja-JP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石油ストーブ火災発生統計</a:t>
            </a:r>
            <a:endParaRPr lang="en-US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A16E443-052F-455B-AA74-CB6D5BD3E586}"/>
              </a:ext>
            </a:extLst>
          </p:cNvPr>
          <p:cNvSpPr/>
          <p:nvPr/>
        </p:nvSpPr>
        <p:spPr>
          <a:xfrm>
            <a:off x="2524725" y="5377068"/>
            <a:ext cx="6014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DD6105B2-DD3D-4DAD-A229-43DEDB1BD29A}"/>
              </a:ext>
            </a:extLst>
          </p:cNvPr>
          <p:cNvSpPr/>
          <p:nvPr/>
        </p:nvSpPr>
        <p:spPr>
          <a:xfrm>
            <a:off x="4017972" y="5376753"/>
            <a:ext cx="6014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7775E646-E3E7-49EA-8954-67DB7B6198A3}"/>
              </a:ext>
            </a:extLst>
          </p:cNvPr>
          <p:cNvSpPr/>
          <p:nvPr/>
        </p:nvSpPr>
        <p:spPr>
          <a:xfrm>
            <a:off x="5533503" y="5391636"/>
            <a:ext cx="6014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7C0C40A-4532-4A35-8083-51042775F66D}"/>
              </a:ext>
            </a:extLst>
          </p:cNvPr>
          <p:cNvSpPr/>
          <p:nvPr/>
        </p:nvSpPr>
        <p:spPr>
          <a:xfrm>
            <a:off x="7032714" y="5405976"/>
            <a:ext cx="60144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b="1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D794204-3BC2-478D-AA4D-8B96BC79F148}"/>
              </a:ext>
            </a:extLst>
          </p:cNvPr>
          <p:cNvSpPr/>
          <p:nvPr/>
        </p:nvSpPr>
        <p:spPr>
          <a:xfrm>
            <a:off x="6987178" y="4707094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</a:t>
            </a:r>
            <a:r>
              <a:rPr lang="ja-JP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件数</a:t>
            </a:r>
            <a:endParaRPr lang="en-US" altLang="ko-K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F9D04786-9610-46F4-88F9-04940FFAFAD8}"/>
              </a:ext>
            </a:extLst>
          </p:cNvPr>
          <p:cNvSpPr/>
          <p:nvPr/>
        </p:nvSpPr>
        <p:spPr>
          <a:xfrm>
            <a:off x="6929448" y="4989500"/>
            <a:ext cx="4055543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負傷者</a:t>
            </a:r>
            <a:endParaRPr lang="en-US" altLang="ja-JP" sz="1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1">
            <a:extLst>
              <a:ext uri="{FF2B5EF4-FFF2-40B4-BE49-F238E27FC236}">
                <a16:creationId xmlns:a16="http://schemas.microsoft.com/office/drawing/2014/main" id="{ED1B989D-6DB7-4FF0-8937-EC51D8D812B0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12">
            <a:extLst>
              <a:ext uri="{FF2B5EF4-FFF2-40B4-BE49-F238E27FC236}">
                <a16:creationId xmlns:a16="http://schemas.microsoft.com/office/drawing/2014/main" id="{769BC71A-B678-4D82-B1DD-EF2E6AAC67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7DC1C5A-1FEC-4A63-8EB4-3840CEBC1A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39" name="Google Shape;141;p16">
            <a:extLst>
              <a:ext uri="{FF2B5EF4-FFF2-40B4-BE49-F238E27FC236}">
                <a16:creationId xmlns:a16="http://schemas.microsoft.com/office/drawing/2014/main" id="{D02D28A3-F999-4D3F-9E8A-82FDB4D58F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8805A17-3C8C-49E5-9BAF-6756C65FE7FE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45" name="Google Shape;132;p15">
              <a:extLst>
                <a:ext uri="{FF2B5EF4-FFF2-40B4-BE49-F238E27FC236}">
                  <a16:creationId xmlns:a16="http://schemas.microsoft.com/office/drawing/2014/main" id="{659D32F1-C6E8-4BA6-951E-52163BBBAF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131;p15">
              <a:extLst>
                <a:ext uri="{FF2B5EF4-FFF2-40B4-BE49-F238E27FC236}">
                  <a16:creationId xmlns:a16="http://schemas.microsoft.com/office/drawing/2014/main" id="{77A4DA1B-28AE-4547-87D8-E209C4153D9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133;p15">
              <a:extLst>
                <a:ext uri="{FF2B5EF4-FFF2-40B4-BE49-F238E27FC236}">
                  <a16:creationId xmlns:a16="http://schemas.microsoft.com/office/drawing/2014/main" id="{33D8B8CF-20BE-4CC0-93EF-03B079E0A89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134;p15">
              <a:extLst>
                <a:ext uri="{FF2B5EF4-FFF2-40B4-BE49-F238E27FC236}">
                  <a16:creationId xmlns:a16="http://schemas.microsoft.com/office/drawing/2014/main" id="{B2C85D2B-8384-47BD-B1B2-82AF87B79E6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A34BD57-57FA-4DAA-AFCE-9C77B0ECE900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직사각형 27">
              <a:extLst>
                <a:ext uri="{FF2B5EF4-FFF2-40B4-BE49-F238E27FC236}">
                  <a16:creationId xmlns:a16="http://schemas.microsoft.com/office/drawing/2014/main" id="{A7755EF7-78E4-465C-8365-849967500D8E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29">
              <a:extLst>
                <a:ext uri="{FF2B5EF4-FFF2-40B4-BE49-F238E27FC236}">
                  <a16:creationId xmlns:a16="http://schemas.microsoft.com/office/drawing/2014/main" id="{70847C6F-7236-4EC0-8C4A-7AE02AE5202D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직사각형 28">
              <a:extLst>
                <a:ext uri="{FF2B5EF4-FFF2-40B4-BE49-F238E27FC236}">
                  <a16:creationId xmlns:a16="http://schemas.microsoft.com/office/drawing/2014/main" id="{5C90C26F-EC18-4554-9F60-DE938D9AF0F5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9BA736D-CA06-42CE-977A-7D20AB0DFA6E}"/>
              </a:ext>
            </a:extLst>
          </p:cNvPr>
          <p:cNvSpPr/>
          <p:nvPr/>
        </p:nvSpPr>
        <p:spPr>
          <a:xfrm>
            <a:off x="2611140" y="1278215"/>
            <a:ext cx="4492098" cy="4541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C4E149C-D509-4779-A146-427301FA677C}"/>
              </a:ext>
            </a:extLst>
          </p:cNvPr>
          <p:cNvSpPr/>
          <p:nvPr/>
        </p:nvSpPr>
        <p:spPr>
          <a:xfrm>
            <a:off x="2814164" y="1318473"/>
            <a:ext cx="4113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石油ストーブ・コンロの火災発生統計</a:t>
            </a:r>
            <a:endParaRPr lang="en-US" altLang="ko-KR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042D1-BD65-4648-BD88-1D8C1AF2F7CB}"/>
              </a:ext>
            </a:extLst>
          </p:cNvPr>
          <p:cNvSpPr/>
          <p:nvPr/>
        </p:nvSpPr>
        <p:spPr>
          <a:xfrm>
            <a:off x="8612506" y="4741427"/>
            <a:ext cx="119755" cy="15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3DEC71-7F05-4A7A-871F-6955086E7FF6}"/>
              </a:ext>
            </a:extLst>
          </p:cNvPr>
          <p:cNvSpPr/>
          <p:nvPr/>
        </p:nvSpPr>
        <p:spPr>
          <a:xfrm>
            <a:off x="8612506" y="5034072"/>
            <a:ext cx="119755" cy="159798"/>
          </a:xfrm>
          <a:prstGeom prst="rect">
            <a:avLst/>
          </a:prstGeom>
          <a:solidFill>
            <a:srgbClr val="B583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Slide Number Placeholder 2">
            <a:extLst>
              <a:ext uri="{FF2B5EF4-FFF2-40B4-BE49-F238E27FC236}">
                <a16:creationId xmlns:a16="http://schemas.microsoft.com/office/drawing/2014/main" id="{7D2CD521-55CD-40CF-AAB8-E495F8BA098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04350" y="6467546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31" name="Google Shape;216;p19">
            <a:extLst>
              <a:ext uri="{FF2B5EF4-FFF2-40B4-BE49-F238E27FC236}">
                <a16:creationId xmlns:a16="http://schemas.microsoft.com/office/drawing/2014/main" id="{9F0FEA47-D9D8-4316-85AC-613E17B95A99}"/>
              </a:ext>
            </a:extLst>
          </p:cNvPr>
          <p:cNvSpPr/>
          <p:nvPr/>
        </p:nvSpPr>
        <p:spPr>
          <a:xfrm>
            <a:off x="361371" y="21583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endParaRPr sz="2600" b="1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2" name="Google Shape;217;p19">
            <a:extLst>
              <a:ext uri="{FF2B5EF4-FFF2-40B4-BE49-F238E27FC236}">
                <a16:creationId xmlns:a16="http://schemas.microsoft.com/office/drawing/2014/main" id="{07F4CDDB-E53C-4786-8988-5B07F96897F9}"/>
              </a:ext>
            </a:extLst>
          </p:cNvPr>
          <p:cNvSpPr/>
          <p:nvPr/>
        </p:nvSpPr>
        <p:spPr>
          <a:xfrm>
            <a:off x="361371" y="21583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</a:t>
            </a:r>
            <a:endParaRPr sz="2600" b="1" dirty="0">
              <a:solidFill>
                <a:schemeClr val="l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3" name="Google Shape;218;p19">
            <a:extLst>
              <a:ext uri="{FF2B5EF4-FFF2-40B4-BE49-F238E27FC236}">
                <a16:creationId xmlns:a16="http://schemas.microsoft.com/office/drawing/2014/main" id="{671B8610-E830-4183-985B-BCFE75C4BFD3}"/>
              </a:ext>
            </a:extLst>
          </p:cNvPr>
          <p:cNvSpPr/>
          <p:nvPr/>
        </p:nvSpPr>
        <p:spPr>
          <a:xfrm>
            <a:off x="897023" y="20023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石油ストーブの危険性</a:t>
            </a:r>
            <a:endParaRPr lang="en-CA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/>
          <p:nvPr/>
        </p:nvSpPr>
        <p:spPr>
          <a:xfrm>
            <a:off x="4774038" y="2125139"/>
            <a:ext cx="537767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石油ストーブなどガソリンを燃料とする製品は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長時間使用する場合や、席を外す場合は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周囲に可燃物がないか確認し注意が必要。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endParaRPr lang="en-US" altLang="ko-KR" sz="1800" b="1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火災発生時は製品の電源を切って鎮火し、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20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水は絶対に使わない。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68D057D0-F835-4BDE-8351-F2FEAB290C33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2">
            <a:extLst>
              <a:ext uri="{FF2B5EF4-FFF2-40B4-BE49-F238E27FC236}">
                <a16:creationId xmlns:a16="http://schemas.microsoft.com/office/drawing/2014/main" id="{21E4A65C-1736-4F83-A852-76932AD46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29B8058-4AF0-44C6-A5F5-3C329E10DC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pic>
        <p:nvPicPr>
          <p:cNvPr id="18" name="Google Shape;141;p16">
            <a:extLst>
              <a:ext uri="{FF2B5EF4-FFF2-40B4-BE49-F238E27FC236}">
                <a16:creationId xmlns:a16="http://schemas.microsoft.com/office/drawing/2014/main" id="{6FD3ABD9-3710-4C3D-A561-6A9EF33428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0" y="6475918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51;p21">
            <a:extLst>
              <a:ext uri="{FF2B5EF4-FFF2-40B4-BE49-F238E27FC236}">
                <a16:creationId xmlns:a16="http://schemas.microsoft.com/office/drawing/2014/main" id="{209AE161-113E-40C1-BF79-C79FCDCE1DCC}"/>
              </a:ext>
            </a:extLst>
          </p:cNvPr>
          <p:cNvSpPr/>
          <p:nvPr/>
        </p:nvSpPr>
        <p:spPr>
          <a:xfrm>
            <a:off x="368470" y="221055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52;p21">
            <a:extLst>
              <a:ext uri="{FF2B5EF4-FFF2-40B4-BE49-F238E27FC236}">
                <a16:creationId xmlns:a16="http://schemas.microsoft.com/office/drawing/2014/main" id="{4E46CE2D-D565-426E-A6BB-7AE0103E9E29}"/>
              </a:ext>
            </a:extLst>
          </p:cNvPr>
          <p:cNvSpPr/>
          <p:nvPr/>
        </p:nvSpPr>
        <p:spPr>
          <a:xfrm>
            <a:off x="792754" y="205443"/>
            <a:ext cx="6913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700" b="1" dirty="0">
                <a:solidFill>
                  <a:srgbClr val="002060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家庭内のガソリン火災の安全規則</a:t>
            </a:r>
            <a:endParaRPr lang="ja-JP" altLang="en-US" sz="27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7AF555-30D1-490D-A6D9-E88950AE979E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6" name="Google Shape;132;p15">
              <a:extLst>
                <a:ext uri="{FF2B5EF4-FFF2-40B4-BE49-F238E27FC236}">
                  <a16:creationId xmlns:a16="http://schemas.microsoft.com/office/drawing/2014/main" id="{16E7AF6F-CB1F-4BA0-BE35-6D4532A4A19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1;p15">
              <a:extLst>
                <a:ext uri="{FF2B5EF4-FFF2-40B4-BE49-F238E27FC236}">
                  <a16:creationId xmlns:a16="http://schemas.microsoft.com/office/drawing/2014/main" id="{25CFBC7C-871A-4B55-82F2-0EFD507DA4E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3;p15">
              <a:extLst>
                <a:ext uri="{FF2B5EF4-FFF2-40B4-BE49-F238E27FC236}">
                  <a16:creationId xmlns:a16="http://schemas.microsoft.com/office/drawing/2014/main" id="{0AAC7382-4008-4685-BC31-ADD78F31E06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4;p15">
              <a:extLst>
                <a:ext uri="{FF2B5EF4-FFF2-40B4-BE49-F238E27FC236}">
                  <a16:creationId xmlns:a16="http://schemas.microsoft.com/office/drawing/2014/main" id="{75E74EE7-B6B1-42AC-90AF-986E768F2F2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E6158B-D92E-4171-B8EE-15F682B6CFD0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7">
              <a:extLst>
                <a:ext uri="{FF2B5EF4-FFF2-40B4-BE49-F238E27FC236}">
                  <a16:creationId xmlns:a16="http://schemas.microsoft.com/office/drawing/2014/main" id="{1155D963-B791-48D8-B006-09348C12670C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9">
              <a:extLst>
                <a:ext uri="{FF2B5EF4-FFF2-40B4-BE49-F238E27FC236}">
                  <a16:creationId xmlns:a16="http://schemas.microsoft.com/office/drawing/2014/main" id="{725D7C1F-0BD9-4522-81C8-ED369BBDD2A5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8">
              <a:extLst>
                <a:ext uri="{FF2B5EF4-FFF2-40B4-BE49-F238E27FC236}">
                  <a16:creationId xmlns:a16="http://schemas.microsoft.com/office/drawing/2014/main" id="{EC535C15-4C6C-4134-AB83-51745C871426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EA7E2227-6D89-40B0-8E9C-85A8DA1F2B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3004350" y="6467546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80681" y="239073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다이아몬드 33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4580681" y="4592608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" y="1654730"/>
            <a:ext cx="3327901" cy="220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4" y="4110423"/>
            <a:ext cx="3332089" cy="230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22"/>
          <p:cNvGrpSpPr/>
          <p:nvPr/>
        </p:nvGrpSpPr>
        <p:grpSpPr>
          <a:xfrm>
            <a:off x="781050" y="1751636"/>
            <a:ext cx="5200808" cy="1568450"/>
            <a:chOff x="1250315" y="1896146"/>
            <a:chExt cx="4806950" cy="1568450"/>
          </a:xfrm>
        </p:grpSpPr>
        <p:sp>
          <p:nvSpPr>
            <p:cNvPr id="262" name="Google Shape;262;p22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263;p22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264" name="Google Shape;264;p22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65" name="Google Shape;265;p22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66" name="Google Shape;266;p22"/>
          <p:cNvGrpSpPr/>
          <p:nvPr/>
        </p:nvGrpSpPr>
        <p:grpSpPr>
          <a:xfrm>
            <a:off x="927378" y="3405420"/>
            <a:ext cx="4939911" cy="1569660"/>
            <a:chOff x="1250315" y="4483984"/>
            <a:chExt cx="4689273" cy="1408591"/>
          </a:xfrm>
        </p:grpSpPr>
        <p:sp>
          <p:nvSpPr>
            <p:cNvPr id="267" name="Google Shape;267;p22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ko-KR" sz="9600" dirty="0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" name="Google Shape;268;p22"/>
            <p:cNvGrpSpPr/>
            <p:nvPr/>
          </p:nvGrpSpPr>
          <p:grpSpPr>
            <a:xfrm>
              <a:off x="1250315" y="5468619"/>
              <a:ext cx="4689273" cy="1"/>
              <a:chOff x="1250315" y="5468619"/>
              <a:chExt cx="4689273" cy="1"/>
            </a:xfrm>
          </p:grpSpPr>
          <p:cxnSp>
            <p:nvCxnSpPr>
              <p:cNvPr id="269" name="Google Shape;269;p22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22"/>
              <p:cNvCxnSpPr/>
              <p:nvPr/>
            </p:nvCxnSpPr>
            <p:spPr>
              <a:xfrm>
                <a:off x="4011093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271" name="Google Shape;271;p22"/>
          <p:cNvSpPr/>
          <p:nvPr/>
        </p:nvSpPr>
        <p:spPr>
          <a:xfrm>
            <a:off x="855354" y="2716072"/>
            <a:ext cx="535013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ガソリンの粒子は粉塵のように空気中に分散し、燃えやすいため、広範囲に拡大することが多い。</a:t>
            </a:r>
            <a:b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ガソリン関連機器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備品使用時は安全規則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指示に従い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取扱いに十分注意し、火災を防ぎましょう。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79" name="Google Shape;27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5605" y="1149332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1">
            <a:extLst>
              <a:ext uri="{FF2B5EF4-FFF2-40B4-BE49-F238E27FC236}">
                <a16:creationId xmlns:a16="http://schemas.microsoft.com/office/drawing/2014/main" id="{8EB03B5B-2759-4D1B-999B-A6E2923E78AA}"/>
              </a:ext>
            </a:extLst>
          </p:cNvPr>
          <p:cNvSpPr/>
          <p:nvPr/>
        </p:nvSpPr>
        <p:spPr>
          <a:xfrm>
            <a:off x="7642912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2">
            <a:extLst>
              <a:ext uri="{FF2B5EF4-FFF2-40B4-BE49-F238E27FC236}">
                <a16:creationId xmlns:a16="http://schemas.microsoft.com/office/drawing/2014/main" id="{0A691014-CABC-441C-8589-3E79BCA627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31076" y="597925"/>
            <a:ext cx="1075271" cy="54085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EF13D97-7D47-4A9D-A349-1A170F511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671" y="597925"/>
            <a:ext cx="1427928" cy="562106"/>
          </a:xfrm>
          <a:prstGeom prst="rect">
            <a:avLst/>
          </a:prstGeom>
        </p:spPr>
      </p:pic>
      <p:sp>
        <p:nvSpPr>
          <p:cNvPr id="31" name="Google Shape;365;p24">
            <a:extLst>
              <a:ext uri="{FF2B5EF4-FFF2-40B4-BE49-F238E27FC236}">
                <a16:creationId xmlns:a16="http://schemas.microsoft.com/office/drawing/2014/main" id="{B7D314ED-4F26-4252-8238-11731A5799C3}"/>
              </a:ext>
            </a:extLst>
          </p:cNvPr>
          <p:cNvSpPr/>
          <p:nvPr/>
        </p:nvSpPr>
        <p:spPr>
          <a:xfrm>
            <a:off x="3381797" y="197266"/>
            <a:ext cx="638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火災安全のポイント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D30706-0C89-476D-965B-E45A3BE75E45}"/>
              </a:ext>
            </a:extLst>
          </p:cNvPr>
          <p:cNvSpPr/>
          <p:nvPr/>
        </p:nvSpPr>
        <p:spPr>
          <a:xfrm>
            <a:off x="397974" y="26559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C9F8B9D1-69B0-4BC8-9896-E7D7F4C51DE1}"/>
              </a:ext>
            </a:extLst>
          </p:cNvPr>
          <p:cNvSpPr/>
          <p:nvPr/>
        </p:nvSpPr>
        <p:spPr>
          <a:xfrm>
            <a:off x="-2278493" y="25292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8961C4-C5B3-4D7B-A3E7-4D1BC61C59BD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DDAB77AC-B3A8-42CC-8419-71215C12DF7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3EBD777D-3D84-4B5F-ACD7-670EE27AE7A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FFAC6491-3ACE-4825-A052-D4FA8F320D2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EEC4A31B-3431-4C97-B6BC-42B4C82610F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BED507-ADD2-4086-8AF7-4118136D7D01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9B643051-4223-4572-9CE3-953C52C92E80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C96F2DF9-DA55-4721-9D77-80D4F90FC9E0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0258DCB9-AA41-4FC7-8040-EFCE5F26D6DB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00E4AC04-6FE7-40D5-8830-59EAB7313A2C}"/>
              </a:ext>
            </a:extLst>
          </p:cNvPr>
          <p:cNvSpPr txBox="1">
            <a:spLocks/>
          </p:cNvSpPr>
          <p:nvPr/>
        </p:nvSpPr>
        <p:spPr>
          <a:xfrm>
            <a:off x="3004350" y="6467546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ko-KR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769</Words>
  <Application>Microsoft Office PowerPoint</Application>
  <PresentationFormat>사용자 지정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Stardos Stencil</vt:lpstr>
      <vt:lpstr>Malgun Gothic</vt:lpstr>
      <vt:lpstr>Malgun Gothic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今本百映</dc:creator>
  <cp:lastModifiedBy>park</cp:lastModifiedBy>
  <cp:revision>34</cp:revision>
  <dcterms:modified xsi:type="dcterms:W3CDTF">2020-10-20T13:27:06Z</dcterms:modified>
</cp:coreProperties>
</file>