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899650" cy="687546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Segoe UI Black" panose="020B0A02040204020203" pitchFamily="34" charset="0"/>
      <p:bold r:id="rId18"/>
      <p:boldItalic r:id="rId19"/>
    </p:embeddedFont>
    <p:embeddedFont>
      <p:font typeface="Stardos Stencil" panose="020B0600000101010101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470" y="132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6025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firedata.go.k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64307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9722" y="149389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[Episode.8]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801026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85877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6537" y="2198320"/>
            <a:ext cx="608509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 Safety </a:t>
            </a:r>
          </a:p>
          <a:p>
            <a:pPr lvl="0" algn="ctr"/>
            <a:r>
              <a:rPr lang="en-US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in Winter</a:t>
            </a:r>
            <a:endParaRPr lang="en-US"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F357783-E744-4D1A-89E2-1576F26F8E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BB5CB99-6B83-4B25-8B7B-864056C313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57C844F4-69AF-4A78-A945-44D57CE2CD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ED5F2E0-E20F-498C-915C-70F3BEDA4B76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0385E6-5550-43D5-869D-129BAC5EF5F3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C19B987-5372-4BE0-8B4E-7D8A45A0AA1B}"/>
              </a:ext>
            </a:extLst>
          </p:cNvPr>
          <p:cNvSpPr/>
          <p:nvPr/>
        </p:nvSpPr>
        <p:spPr>
          <a:xfrm>
            <a:off x="7993593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921F2E8-F263-4A7D-90FA-FCF2C931D43C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l="51168" t="14033" r="26935" b="23280"/>
          <a:stretch/>
        </p:blipFill>
        <p:spPr>
          <a:xfrm>
            <a:off x="1342659" y="1492943"/>
            <a:ext cx="2430988" cy="194478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 l="75687" t="13052" r="1595" b="21320"/>
          <a:stretch/>
        </p:blipFill>
        <p:spPr>
          <a:xfrm>
            <a:off x="6805791" y="3608825"/>
            <a:ext cx="2612614" cy="210897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86" name="Google Shape;286;p23"/>
          <p:cNvSpPr/>
          <p:nvPr/>
        </p:nvSpPr>
        <p:spPr>
          <a:xfrm>
            <a:off x="1492816" y="4095675"/>
            <a:ext cx="55212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Third, roll until the fire is put out</a:t>
            </a: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people around, use a shirt or blanket to beat hard to extinguish the fire</a:t>
            </a:r>
          </a:p>
        </p:txBody>
      </p:sp>
      <p:grpSp>
        <p:nvGrpSpPr>
          <p:cNvPr id="287" name="Google Shape;287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8" name="Google Shape;288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9" name="Google Shape;289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2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1" name="Google Shape;291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94" name="Google Shape;294;p23"/>
          <p:cNvSpPr/>
          <p:nvPr/>
        </p:nvSpPr>
        <p:spPr>
          <a:xfrm>
            <a:off x="4315486" y="2151753"/>
            <a:ext cx="8283398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Next, lie face down</a:t>
            </a:r>
            <a:endParaRPr dirty="0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5C1DE9A4-F13E-4170-82FF-E4787011BDB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8C62292E-9F50-43C5-B552-EEC08683E9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CC74B64-D06D-4A84-9BD9-A3CC8AD578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C52EE85-3133-45D4-9045-02A4FB32FA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D836ABC6-D374-4BDE-9A2B-7F65A282D0B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87D7D08-502F-48AA-A880-787034F49F8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A49E57-573B-4060-B8A3-ED12C1779006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9CDD35B-A839-4648-B620-CC966A4FC6AA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259;p21">
            <a:extLst>
              <a:ext uri="{FF2B5EF4-FFF2-40B4-BE49-F238E27FC236}">
                <a16:creationId xmlns:a16="http://schemas.microsoft.com/office/drawing/2014/main" id="{5F2F8425-E7B8-43DE-B17E-D879C1EB1141}"/>
              </a:ext>
            </a:extLst>
          </p:cNvPr>
          <p:cNvSpPr/>
          <p:nvPr/>
        </p:nvSpPr>
        <p:spPr>
          <a:xfrm>
            <a:off x="418216" y="22095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0;p21">
            <a:extLst>
              <a:ext uri="{FF2B5EF4-FFF2-40B4-BE49-F238E27FC236}">
                <a16:creationId xmlns:a16="http://schemas.microsoft.com/office/drawing/2014/main" id="{19FE3CC1-AD04-495F-AD17-23B097E194A0}"/>
              </a:ext>
            </a:extLst>
          </p:cNvPr>
          <p:cNvSpPr/>
          <p:nvPr/>
        </p:nvSpPr>
        <p:spPr>
          <a:xfrm>
            <a:off x="989581" y="20535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When Clothes Catch a Fire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6FD8AB02-91C5-44D9-8009-CD281EB73BB1}"/>
              </a:ext>
            </a:extLst>
          </p:cNvPr>
          <p:cNvSpPr/>
          <p:nvPr/>
        </p:nvSpPr>
        <p:spPr>
          <a:xfrm>
            <a:off x="4050570" y="232660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92DBCCC7-F406-4914-B034-E88C04CFA4C9}"/>
              </a:ext>
            </a:extLst>
          </p:cNvPr>
          <p:cNvSpPr/>
          <p:nvPr/>
        </p:nvSpPr>
        <p:spPr>
          <a:xfrm>
            <a:off x="1245980" y="428138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/>
          <p:nvPr/>
        </p:nvSpPr>
        <p:spPr>
          <a:xfrm>
            <a:off x="344100" y="222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918600" y="20703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When You Get Burned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04" name="Google Shape;3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1788608"/>
            <a:ext cx="3807728" cy="345352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05" name="Google Shape;305;p24"/>
          <p:cNvSpPr/>
          <p:nvPr/>
        </p:nvSpPr>
        <p:spPr>
          <a:xfrm>
            <a:off x="3835722" y="2795900"/>
            <a:ext cx="59907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get burned, 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the burn with cold water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20 minutes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7" name="Google Shape;307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8" name="Google Shape;308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0" name="Google Shape;310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2FE86997-E66E-44F2-B6D6-0DCA89062CE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2">
            <a:extLst>
              <a:ext uri="{FF2B5EF4-FFF2-40B4-BE49-F238E27FC236}">
                <a16:creationId xmlns:a16="http://schemas.microsoft.com/office/drawing/2014/main" id="{FD22C212-4AEE-4A4A-888E-90983C7BDB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E32D158-39DA-4465-BD43-42A9AC7DF8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7" name="Google Shape;141;p16">
            <a:extLst>
              <a:ext uri="{FF2B5EF4-FFF2-40B4-BE49-F238E27FC236}">
                <a16:creationId xmlns:a16="http://schemas.microsoft.com/office/drawing/2014/main" id="{2F846C13-1D19-444D-AE21-1F48F66A6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EA958B-8365-44E2-BD01-59EF0C1CB69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E15E05F-992E-4CC2-A14E-018B2CC5DF1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462B519-B23F-47DC-9206-BBFFE68BC31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58DD1AF-E77C-4E76-9AB7-53EF9495DBA9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452" y="1131032"/>
            <a:ext cx="2932987" cy="512560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9" name="Google Shape;319;p25"/>
          <p:cNvSpPr/>
          <p:nvPr/>
        </p:nvSpPr>
        <p:spPr>
          <a:xfrm>
            <a:off x="3835723" y="2424125"/>
            <a:ext cx="6188100" cy="1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 a medical gauze with salt water,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then wrap it around the burn</a:t>
            </a: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reduce pain and avoid infection</a:t>
            </a:r>
          </a:p>
        </p:txBody>
      </p:sp>
      <p:grpSp>
        <p:nvGrpSpPr>
          <p:cNvPr id="320" name="Google Shape;320;p2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1" name="Google Shape;321;p2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2" name="Google Shape;322;p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Google Shape;323;p2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4" name="Google Shape;324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5220B76E-B6EA-4893-8274-DD8B89814AF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2">
            <a:extLst>
              <a:ext uri="{FF2B5EF4-FFF2-40B4-BE49-F238E27FC236}">
                <a16:creationId xmlns:a16="http://schemas.microsoft.com/office/drawing/2014/main" id="{3917D55A-B911-4028-9590-D358BE077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D31C583-3888-41FF-ADCC-2F2063D6D4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7" name="Google Shape;141;p16">
            <a:extLst>
              <a:ext uri="{FF2B5EF4-FFF2-40B4-BE49-F238E27FC236}">
                <a16:creationId xmlns:a16="http://schemas.microsoft.com/office/drawing/2014/main" id="{78A32777-B8BF-4614-8184-8965D0A19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CCD4B17-6CDF-4E47-B4E7-6C8DBA98673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E963197-88F9-41D8-8552-326878A71D6C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942D34-D702-40DF-A339-57B8EDE94B8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DC45106-44B1-4AD0-B639-44179B36F99B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Google Shape;302;p24">
            <a:extLst>
              <a:ext uri="{FF2B5EF4-FFF2-40B4-BE49-F238E27FC236}">
                <a16:creationId xmlns:a16="http://schemas.microsoft.com/office/drawing/2014/main" id="{9948BB31-4A0E-44FE-86B3-495920027660}"/>
              </a:ext>
            </a:extLst>
          </p:cNvPr>
          <p:cNvSpPr/>
          <p:nvPr/>
        </p:nvSpPr>
        <p:spPr>
          <a:xfrm>
            <a:off x="344100" y="222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03;p24">
            <a:extLst>
              <a:ext uri="{FF2B5EF4-FFF2-40B4-BE49-F238E27FC236}">
                <a16:creationId xmlns:a16="http://schemas.microsoft.com/office/drawing/2014/main" id="{8C5D0EA2-0FE7-4A84-A673-C17581317244}"/>
              </a:ext>
            </a:extLst>
          </p:cNvPr>
          <p:cNvSpPr/>
          <p:nvPr/>
        </p:nvSpPr>
        <p:spPr>
          <a:xfrm>
            <a:off x="918600" y="20703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When You Get Burned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45B11148-68FD-4014-97AE-B662BC7AF509}"/>
              </a:ext>
            </a:extLst>
          </p:cNvPr>
          <p:cNvSpPr/>
          <p:nvPr/>
        </p:nvSpPr>
        <p:spPr>
          <a:xfrm>
            <a:off x="4236439" y="2680214"/>
            <a:ext cx="263843" cy="263843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6"/>
          <p:cNvGrpSpPr/>
          <p:nvPr/>
        </p:nvGrpSpPr>
        <p:grpSpPr>
          <a:xfrm>
            <a:off x="1211659" y="1280720"/>
            <a:ext cx="4806315" cy="1569720"/>
            <a:chOff x="1250315" y="1675936"/>
            <a:chExt cx="4806315" cy="1569720"/>
          </a:xfrm>
        </p:grpSpPr>
        <p:sp>
          <p:nvSpPr>
            <p:cNvPr id="335" name="Google Shape;335;p26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26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37" name="Google Shape;337;p26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6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39" name="Google Shape;339;p26"/>
          <p:cNvGrpSpPr/>
          <p:nvPr/>
        </p:nvGrpSpPr>
        <p:grpSpPr>
          <a:xfrm>
            <a:off x="1149235" y="4055973"/>
            <a:ext cx="4806315" cy="1569720"/>
            <a:chOff x="1250315" y="4994906"/>
            <a:chExt cx="4806315" cy="1569720"/>
          </a:xfrm>
        </p:grpSpPr>
        <p:sp>
          <p:nvSpPr>
            <p:cNvPr id="340" name="Google Shape;340;p26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341;p26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42" name="Google Shape;342;p26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26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44" name="Google Shape;3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6"/>
          <p:cNvSpPr/>
          <p:nvPr/>
        </p:nvSpPr>
        <p:spPr>
          <a:xfrm>
            <a:off x="747126" y="1937320"/>
            <a:ext cx="5811838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weather causes the demand for heating appliances increase, which easily lead to a fire</a:t>
            </a:r>
          </a:p>
          <a:p>
            <a:pPr lvl="0" algn="ctr">
              <a:lnSpc>
                <a:spcPct val="150000"/>
              </a:lnSpc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case of a fire or burn, call 119 immediately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Enjoy a comfortable and safe winter in Korea</a:t>
            </a:r>
          </a:p>
        </p:txBody>
      </p:sp>
      <p:grpSp>
        <p:nvGrpSpPr>
          <p:cNvPr id="346" name="Google Shape;346;p2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47" name="Google Shape;347;p2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48" name="Google Shape;348;p2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2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0" name="Google Shape;350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353" name="Google Shape;353;p26"/>
          <p:cNvSpPr/>
          <p:nvPr/>
        </p:nvSpPr>
        <p:spPr>
          <a:xfrm>
            <a:off x="2583294" y="244915"/>
            <a:ext cx="623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Points for Fire Safety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6F927017-7CE7-4E5A-890D-4D08FF78BA4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282F68B6-784B-4F74-89B1-916DB420F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9FD527-7F93-4B57-8D8A-08334B660B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AE506B0E-6059-49AC-BC9B-35A4933800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3FB2AD0D-44BB-4012-ABB1-1BCA02BEBBB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5103D91-D8EB-4530-ACDD-D542A95C412C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546218C-E8E6-47C4-A6F7-F44279B9F9C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978ADF5-5C3B-4FD3-9A99-8B220BFF642C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6431C1-9252-4540-9443-E27FD41F7260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04E50F5F-B383-4C72-9B36-A272C4492DD4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4C543737-089D-46CB-91A6-6042604A8AA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09666B62-1349-48E5-A81B-F76696260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4091191-776F-49EA-95DB-CC363273F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41021458-545E-4410-9908-216AA9C729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53106"/>
            <a:ext cx="8197307" cy="154408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9FD0296-15CD-4B11-BB15-E59251790715}"/>
              </a:ext>
            </a:extLst>
          </p:cNvPr>
          <p:cNvSpPr/>
          <p:nvPr/>
        </p:nvSpPr>
        <p:spPr>
          <a:xfrm>
            <a:off x="1602232" y="4485118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DCC734A5-299B-4A16-880B-32D094C3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CCA90-68AC-41D5-A32B-ED1DE1E645C0}"/>
              </a:ext>
            </a:extLst>
          </p:cNvPr>
          <p:cNvSpPr txBox="1"/>
          <p:nvPr/>
        </p:nvSpPr>
        <p:spPr>
          <a:xfrm>
            <a:off x="1436596" y="231186"/>
            <a:ext cx="4950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ko-KR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 Safety in Winter</a:t>
            </a:r>
            <a:endParaRPr lang="en-US" altLang="ko-K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097108" y="2745037"/>
            <a:ext cx="6503330" cy="223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Fire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Prevention In Winter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When Clothes Catch A Fire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7p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When You Get Burned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10p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504927" y="1709328"/>
            <a:ext cx="773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Safety in Winter</a:t>
            </a: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60864" y="139099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[Episode.8 ]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67CC514C-87BE-415F-909B-8C25442B7C88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D5F82B6-F669-4EBA-B051-6C9EB5C498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42AFCC1-94B7-4305-BC7E-B8F7F61B89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CEB16B42-84A1-4B11-940D-84E463622B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3D017190-ECBB-4682-BFA6-40845E583EE5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CF7DB06-C0A4-4D25-9B19-EAF422FA660A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3E2104-65A6-4993-A6FD-247FA639A31D}"/>
              </a:ext>
            </a:extLst>
          </p:cNvPr>
          <p:cNvSpPr/>
          <p:nvPr/>
        </p:nvSpPr>
        <p:spPr>
          <a:xfrm>
            <a:off x="1750398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8C2DD4B-DC2F-4442-9B87-8C4AC61F947C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781050" y="1121124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927378" y="4183531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559735" y="1903854"/>
            <a:ext cx="538067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Winter in Korea starts in December with the cold air from Siberia causing a chilling feeling</a:t>
            </a: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cold air starts from December to February and the temperature always remains below 0 degrees. The weather with severe snowfall makes the demand for heating appliances increase and fire caused by heating appliances also increases rapidly.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5" name="Google Shape;155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8" name="Google Shape;15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418216" y="23442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043517" y="2188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Prevention in Winter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DB5099A-1364-4F48-A27B-7B492D09FB3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C86D7FD-12E9-42C5-AA53-68850847D3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FC26ADC-DEC7-4548-8BEC-A43AB93CB6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61F8146D-271E-42FC-9B29-E823B22B4C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1409C928-2EAE-4702-AA4E-1344A0BAC7F1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2075C24-AD9A-4597-94E1-7DEC9E7BBFF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F12582-9521-4F0C-8DD7-B96FD670AE6E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E173668-38C6-4DAA-B5BB-D87DEB11DA5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6489" y="1831739"/>
            <a:ext cx="7265211" cy="374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411616" y="1217309"/>
            <a:ext cx="519495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9" name="Google Shape;179;p17"/>
          <p:cNvSpPr/>
          <p:nvPr/>
        </p:nvSpPr>
        <p:spPr>
          <a:xfrm>
            <a:off x="1564402" y="5667105"/>
            <a:ext cx="66623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Fire Data System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www.firedata.go.kr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Seasonal fire statistics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1FD0FB1-B004-45CB-948B-C638C287EF92}"/>
              </a:ext>
            </a:extLst>
          </p:cNvPr>
          <p:cNvSpPr/>
          <p:nvPr/>
        </p:nvSpPr>
        <p:spPr>
          <a:xfrm>
            <a:off x="1613647" y="2497354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A053E6-4F64-4D73-BD3C-7C92126439B6}"/>
              </a:ext>
            </a:extLst>
          </p:cNvPr>
          <p:cNvSpPr/>
          <p:nvPr/>
        </p:nvSpPr>
        <p:spPr>
          <a:xfrm>
            <a:off x="1559858" y="3148248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8E9E189-9B49-4AFF-A3EB-0FF658050FCF}"/>
              </a:ext>
            </a:extLst>
          </p:cNvPr>
          <p:cNvSpPr/>
          <p:nvPr/>
        </p:nvSpPr>
        <p:spPr>
          <a:xfrm>
            <a:off x="1613647" y="3635405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531E500-D9E5-4A59-8AA2-1FE7E313A06C}"/>
              </a:ext>
            </a:extLst>
          </p:cNvPr>
          <p:cNvSpPr/>
          <p:nvPr/>
        </p:nvSpPr>
        <p:spPr>
          <a:xfrm>
            <a:off x="1649503" y="4277301"/>
            <a:ext cx="233082" cy="322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116A5D2-CFA5-4112-A7AF-CFD14E78D9BA}"/>
              </a:ext>
            </a:extLst>
          </p:cNvPr>
          <p:cNvSpPr/>
          <p:nvPr/>
        </p:nvSpPr>
        <p:spPr>
          <a:xfrm>
            <a:off x="1506407" y="4263641"/>
            <a:ext cx="44755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Spring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DDB95AB-8777-4D6C-9193-13C681640080}"/>
              </a:ext>
            </a:extLst>
          </p:cNvPr>
          <p:cNvSpPr/>
          <p:nvPr/>
        </p:nvSpPr>
        <p:spPr>
          <a:xfrm>
            <a:off x="1471290" y="3705490"/>
            <a:ext cx="535724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Summer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4D15068-BF50-4ACF-995A-1758BC3503AB}"/>
              </a:ext>
            </a:extLst>
          </p:cNvPr>
          <p:cNvSpPr/>
          <p:nvPr/>
        </p:nvSpPr>
        <p:spPr>
          <a:xfrm>
            <a:off x="1477701" y="3115804"/>
            <a:ext cx="52289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Autumn</a:t>
            </a:r>
            <a:endParaRPr lang="en-US" altLang="ko-K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7C28D18-AEF9-4E7E-B1E0-DE23FF23A274}"/>
              </a:ext>
            </a:extLst>
          </p:cNvPr>
          <p:cNvSpPr/>
          <p:nvPr/>
        </p:nvSpPr>
        <p:spPr>
          <a:xfrm>
            <a:off x="1501745" y="2511816"/>
            <a:ext cx="47481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Winter</a:t>
            </a:r>
            <a:endParaRPr lang="en-US" altLang="ko-K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DCFA98-319D-47D6-B23D-2449FFEFF04E}"/>
              </a:ext>
            </a:extLst>
          </p:cNvPr>
          <p:cNvSpPr/>
          <p:nvPr/>
        </p:nvSpPr>
        <p:spPr>
          <a:xfrm>
            <a:off x="5432609" y="4873000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69B8D19-36F2-44A3-BE8C-8A416B2134FF}"/>
              </a:ext>
            </a:extLst>
          </p:cNvPr>
          <p:cNvSpPr/>
          <p:nvPr/>
        </p:nvSpPr>
        <p:spPr>
          <a:xfrm>
            <a:off x="6364939" y="4891230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BB8D7F-1501-45CA-B0E5-AAA72CFD61FC}"/>
              </a:ext>
            </a:extLst>
          </p:cNvPr>
          <p:cNvSpPr/>
          <p:nvPr/>
        </p:nvSpPr>
        <p:spPr>
          <a:xfrm>
            <a:off x="7204826" y="4872248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4AF322A-0A40-46A0-9547-950EBA2781A0}"/>
              </a:ext>
            </a:extLst>
          </p:cNvPr>
          <p:cNvSpPr/>
          <p:nvPr/>
        </p:nvSpPr>
        <p:spPr>
          <a:xfrm>
            <a:off x="8134358" y="4882265"/>
            <a:ext cx="233082" cy="2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DD75CA5-2382-4C82-91F6-3AF946A6CCC7}"/>
              </a:ext>
            </a:extLst>
          </p:cNvPr>
          <p:cNvSpPr/>
          <p:nvPr/>
        </p:nvSpPr>
        <p:spPr>
          <a:xfrm>
            <a:off x="5484568" y="4838011"/>
            <a:ext cx="44755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Spring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023887-0403-4471-9303-D96964CBE218}"/>
              </a:ext>
            </a:extLst>
          </p:cNvPr>
          <p:cNvSpPr/>
          <p:nvPr/>
        </p:nvSpPr>
        <p:spPr>
          <a:xfrm>
            <a:off x="6197881" y="4854917"/>
            <a:ext cx="53572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Summer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0800A74-AF27-48CA-B4BE-D7BFE8DECB09}"/>
              </a:ext>
            </a:extLst>
          </p:cNvPr>
          <p:cNvSpPr/>
          <p:nvPr/>
        </p:nvSpPr>
        <p:spPr>
          <a:xfrm>
            <a:off x="7104590" y="4867109"/>
            <a:ext cx="522899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Autumn</a:t>
            </a:r>
            <a:endParaRPr lang="en-US" altLang="ko-K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6321DD-EFD1-459C-9019-9648FB40B16E}"/>
              </a:ext>
            </a:extLst>
          </p:cNvPr>
          <p:cNvSpPr/>
          <p:nvPr/>
        </p:nvSpPr>
        <p:spPr>
          <a:xfrm>
            <a:off x="7828863" y="4859816"/>
            <a:ext cx="47481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Winter</a:t>
            </a:r>
            <a:endParaRPr lang="en-US" altLang="ko-K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FC3A2F-454E-450E-B9C6-F6B0EBD75585}"/>
              </a:ext>
            </a:extLst>
          </p:cNvPr>
          <p:cNvSpPr/>
          <p:nvPr/>
        </p:nvSpPr>
        <p:spPr>
          <a:xfrm>
            <a:off x="1846729" y="5008278"/>
            <a:ext cx="295836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FA37D81-D1B1-4E2F-885B-84B4C75407F5}"/>
              </a:ext>
            </a:extLst>
          </p:cNvPr>
          <p:cNvSpPr/>
          <p:nvPr/>
        </p:nvSpPr>
        <p:spPr>
          <a:xfrm>
            <a:off x="2332540" y="5008278"/>
            <a:ext cx="905284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A4E26FE-0802-4549-976F-656CDE81F6D8}"/>
              </a:ext>
            </a:extLst>
          </p:cNvPr>
          <p:cNvSpPr/>
          <p:nvPr/>
        </p:nvSpPr>
        <p:spPr>
          <a:xfrm>
            <a:off x="3451354" y="4989296"/>
            <a:ext cx="905284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7101561-0019-4857-9126-7D6EEC77BB1D}"/>
              </a:ext>
            </a:extLst>
          </p:cNvPr>
          <p:cNvSpPr/>
          <p:nvPr/>
        </p:nvSpPr>
        <p:spPr>
          <a:xfrm>
            <a:off x="4536553" y="4989296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A52DA26-59E4-44D7-B0A6-761E705355C4}"/>
              </a:ext>
            </a:extLst>
          </p:cNvPr>
          <p:cNvSpPr/>
          <p:nvPr/>
        </p:nvSpPr>
        <p:spPr>
          <a:xfrm>
            <a:off x="5313008" y="4978614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536BCD9-2702-4CF8-A697-161273A49ED3}"/>
              </a:ext>
            </a:extLst>
          </p:cNvPr>
          <p:cNvSpPr/>
          <p:nvPr/>
        </p:nvSpPr>
        <p:spPr>
          <a:xfrm>
            <a:off x="5778995" y="5017896"/>
            <a:ext cx="289251" cy="3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CA09225-A9D9-4670-B93B-CBB2EB8A858B}"/>
              </a:ext>
            </a:extLst>
          </p:cNvPr>
          <p:cNvSpPr/>
          <p:nvPr/>
        </p:nvSpPr>
        <p:spPr>
          <a:xfrm>
            <a:off x="1659655" y="5004524"/>
            <a:ext cx="588623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Unhabited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182E888-71C7-4353-8C6F-8D9BF21346F3}"/>
              </a:ext>
            </a:extLst>
          </p:cNvPr>
          <p:cNvSpPr/>
          <p:nvPr/>
        </p:nvSpPr>
        <p:spPr>
          <a:xfrm>
            <a:off x="1635850" y="5195455"/>
            <a:ext cx="655949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altLang="ko-KR" sz="7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Uninhabited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976193E-E42D-46BA-B95F-78D82AFC2A18}"/>
              </a:ext>
            </a:extLst>
          </p:cNvPr>
          <p:cNvSpPr/>
          <p:nvPr/>
        </p:nvSpPr>
        <p:spPr>
          <a:xfrm>
            <a:off x="2232160" y="5004924"/>
            <a:ext cx="45236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Vehicle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22424B4-B309-401F-AAF8-9C1FDD984316}"/>
              </a:ext>
            </a:extLst>
          </p:cNvPr>
          <p:cNvSpPr/>
          <p:nvPr/>
        </p:nvSpPr>
        <p:spPr>
          <a:xfrm>
            <a:off x="2239198" y="5183668"/>
            <a:ext cx="11576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 dangerous thing</a:t>
            </a:r>
            <a:r>
              <a:rPr lang="en-US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</a:p>
          <a:p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gas manufacturing station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F77E4F0-91CC-4C26-AC89-9871A9C329D1}"/>
              </a:ext>
            </a:extLst>
          </p:cNvPr>
          <p:cNvSpPr/>
          <p:nvPr/>
        </p:nvSpPr>
        <p:spPr>
          <a:xfrm>
            <a:off x="3377846" y="5004526"/>
            <a:ext cx="973343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Railroad</a:t>
            </a:r>
            <a:r>
              <a:rPr lang="en-US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Ship, Plane  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A01516F-9BD1-4222-AFAF-63EBB0289DA4}"/>
              </a:ext>
            </a:extLst>
          </p:cNvPr>
          <p:cNvSpPr/>
          <p:nvPr/>
        </p:nvSpPr>
        <p:spPr>
          <a:xfrm>
            <a:off x="3374811" y="5184637"/>
            <a:ext cx="41710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Forest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B6ED0D5-2039-4835-9C16-F35487209821}"/>
              </a:ext>
            </a:extLst>
          </p:cNvPr>
          <p:cNvSpPr/>
          <p:nvPr/>
        </p:nvSpPr>
        <p:spPr>
          <a:xfrm>
            <a:off x="4438144" y="5004525"/>
            <a:ext cx="433131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Others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1670BF-1E96-4FDE-B383-19B7EE10564E}"/>
              </a:ext>
            </a:extLst>
          </p:cNvPr>
          <p:cNvSpPr/>
          <p:nvPr/>
        </p:nvSpPr>
        <p:spPr>
          <a:xfrm>
            <a:off x="5243817" y="5165738"/>
            <a:ext cx="4379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Forest </a:t>
            </a:r>
            <a:endParaRPr lang="en-US" altLang="ko-KR" sz="7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Fires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93EAC1E-8205-4096-A4EF-076FF2FDF451}"/>
              </a:ext>
            </a:extLst>
          </p:cNvPr>
          <p:cNvSpPr/>
          <p:nvPr/>
        </p:nvSpPr>
        <p:spPr>
          <a:xfrm>
            <a:off x="5666585" y="5156773"/>
            <a:ext cx="513282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Wildfires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직사각형 1">
            <a:extLst>
              <a:ext uri="{FF2B5EF4-FFF2-40B4-BE49-F238E27FC236}">
                <a16:creationId xmlns:a16="http://schemas.microsoft.com/office/drawing/2014/main" id="{15A45431-27FE-4AE5-BEA9-D188EB20A8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954A1153-B165-4B69-B537-BAD448B71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ABCCBA66-C9DE-479B-BF06-863BC8B684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53" name="Google Shape;141;p16">
            <a:extLst>
              <a:ext uri="{FF2B5EF4-FFF2-40B4-BE49-F238E27FC236}">
                <a16:creationId xmlns:a16="http://schemas.microsoft.com/office/drawing/2014/main" id="{65CB39E5-5E82-4C3F-949B-5A9E93E6C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7C0002C8-53F8-45F0-AE48-5CD8F3F83B6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8614A27-CABB-4CE8-98D4-8931BF1ABA86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00C4356B-5094-44D5-953B-42949CA487D6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49503" y="1763073"/>
            <a:ext cx="3711725" cy="33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Numbers of fires by season and locations</a:t>
            </a:r>
            <a:endParaRPr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949824" y="1754313"/>
            <a:ext cx="3711725" cy="33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Number of forest fires by season</a:t>
            </a:r>
            <a:endParaRPr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28D88FF-FE5C-446D-B7D2-7D8B5C0AA270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Google Shape;161;p16">
            <a:extLst>
              <a:ext uri="{FF2B5EF4-FFF2-40B4-BE49-F238E27FC236}">
                <a16:creationId xmlns:a16="http://schemas.microsoft.com/office/drawing/2014/main" id="{7E6C30A1-B1FD-4262-B330-D8CA0AF061E5}"/>
              </a:ext>
            </a:extLst>
          </p:cNvPr>
          <p:cNvSpPr/>
          <p:nvPr/>
        </p:nvSpPr>
        <p:spPr>
          <a:xfrm>
            <a:off x="418216" y="23442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62;p16">
            <a:extLst>
              <a:ext uri="{FF2B5EF4-FFF2-40B4-BE49-F238E27FC236}">
                <a16:creationId xmlns:a16="http://schemas.microsoft.com/office/drawing/2014/main" id="{9AE786A3-29BD-41DB-B2A5-DB47E7E221B5}"/>
              </a:ext>
            </a:extLst>
          </p:cNvPr>
          <p:cNvSpPr/>
          <p:nvPr/>
        </p:nvSpPr>
        <p:spPr>
          <a:xfrm>
            <a:off x="1043517" y="2188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Prevention in Winter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8AD2654-E25A-45E3-ABBD-F3CAFE9A5E91}"/>
              </a:ext>
            </a:extLst>
          </p:cNvPr>
          <p:cNvSpPr/>
          <p:nvPr/>
        </p:nvSpPr>
        <p:spPr>
          <a:xfrm>
            <a:off x="3300971" y="1252610"/>
            <a:ext cx="3297705" cy="35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Statistics of seasonal fire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168"/>
            <a:ext cx="9897192" cy="690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4694547" y="1554825"/>
            <a:ext cx="47118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winter, demand for heating appliances increases, which is the cause of many fires</a:t>
            </a:r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880" y="1392239"/>
            <a:ext cx="3033572" cy="212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7" name="Google Shape;18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8" name="Google Shape;18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9" name="Google Shape;189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1" name="Google Shape;191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662557" y="3783943"/>
            <a:ext cx="47119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should be a habit of carefully reading the user manual and following the safety rules for heating and floor heating appliances</a:t>
            </a:r>
            <a:endParaRPr lang="en-US" sz="1800" dirty="0"/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8517" y="3783943"/>
            <a:ext cx="3043935" cy="235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0DAD90C3-14FD-4264-9C20-A8947E2B292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215DB4EE-78A6-4F51-9EE7-59F511E0BC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63F510-28DC-448D-A57D-DC2BDCD65A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BF18D780-4EEE-4480-B78D-588881CBBE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467CB28-0688-4FAE-ACBB-D8F7381AB736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B49B5AC-FF15-4A83-84F4-4ECE55159D2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A4DFB9E-077D-401B-AE31-773DE6FDF57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CCEE2D-49D8-4FA5-8AF1-5534C51CC451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Google Shape;161;p16">
            <a:extLst>
              <a:ext uri="{FF2B5EF4-FFF2-40B4-BE49-F238E27FC236}">
                <a16:creationId xmlns:a16="http://schemas.microsoft.com/office/drawing/2014/main" id="{97A72CEE-74A4-4A25-B8EE-19A0A59548A3}"/>
              </a:ext>
            </a:extLst>
          </p:cNvPr>
          <p:cNvSpPr/>
          <p:nvPr/>
        </p:nvSpPr>
        <p:spPr>
          <a:xfrm>
            <a:off x="418216" y="23442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2;p16">
            <a:extLst>
              <a:ext uri="{FF2B5EF4-FFF2-40B4-BE49-F238E27FC236}">
                <a16:creationId xmlns:a16="http://schemas.microsoft.com/office/drawing/2014/main" id="{0A2C8663-7F5A-4032-902D-EF1926A4148A}"/>
              </a:ext>
            </a:extLst>
          </p:cNvPr>
          <p:cNvSpPr/>
          <p:nvPr/>
        </p:nvSpPr>
        <p:spPr>
          <a:xfrm>
            <a:off x="1043517" y="2188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Prevention in Winter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69B73A08-36C3-40D8-8AC2-511045BA9A00}"/>
              </a:ext>
            </a:extLst>
          </p:cNvPr>
          <p:cNvSpPr/>
          <p:nvPr/>
        </p:nvSpPr>
        <p:spPr>
          <a:xfrm>
            <a:off x="4455872" y="175333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ED38EEF8-AA09-49B3-96BE-387E8705B159}"/>
              </a:ext>
            </a:extLst>
          </p:cNvPr>
          <p:cNvSpPr/>
          <p:nvPr/>
        </p:nvSpPr>
        <p:spPr>
          <a:xfrm>
            <a:off x="4455872" y="39609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 descr="화면 캡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50974" y="1852119"/>
            <a:ext cx="2681521" cy="25212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19" descr="화면 캡처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6644" y="1852118"/>
            <a:ext cx="2687683" cy="2521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5" name="Google Shape;205;p19"/>
          <p:cNvSpPr/>
          <p:nvPr/>
        </p:nvSpPr>
        <p:spPr>
          <a:xfrm>
            <a:off x="4010906" y="3006969"/>
            <a:ext cx="2211286" cy="642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D83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4201886" y="3184483"/>
            <a:ext cx="1435627" cy="25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 meter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1241662" y="4565534"/>
            <a:ext cx="7556464" cy="112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distance of over 1 meter between heater and combustible objects</a:t>
            </a:r>
            <a:endParaRPr lang="en-US" sz="2400" dirty="0"/>
          </a:p>
        </p:txBody>
      </p:sp>
      <p:grpSp>
        <p:nvGrpSpPr>
          <p:cNvPr id="208" name="Google Shape;208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9" name="Google Shape;209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10" name="Google Shape;210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2" name="Google Shape;212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AC5440B-6BC4-43B6-B38A-7A664BDC8944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F9765357-39AB-42D5-A9CE-A59A09F458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1BF9617-B2C6-4B25-BD76-07AA5178ED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0" name="Google Shape;141;p16">
            <a:extLst>
              <a:ext uri="{FF2B5EF4-FFF2-40B4-BE49-F238E27FC236}">
                <a16:creationId xmlns:a16="http://schemas.microsoft.com/office/drawing/2014/main" id="{D4363389-FD0A-421E-A264-FE73B47BE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088C9C-BEFE-40A0-8D1A-390F0A7471C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A6B5D3A-DAC3-4AD4-A7C6-DF7C7D17A59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859B4D9-98A1-4833-BA40-EE7DBD3280B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E05C0EC-3D01-4738-956B-D8C3941EFAC1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Google Shape;161;p16">
            <a:extLst>
              <a:ext uri="{FF2B5EF4-FFF2-40B4-BE49-F238E27FC236}">
                <a16:creationId xmlns:a16="http://schemas.microsoft.com/office/drawing/2014/main" id="{DD0EADEF-B1EE-4694-80A0-C86FD8AB4AD9}"/>
              </a:ext>
            </a:extLst>
          </p:cNvPr>
          <p:cNvSpPr/>
          <p:nvPr/>
        </p:nvSpPr>
        <p:spPr>
          <a:xfrm>
            <a:off x="418216" y="23442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62;p16">
            <a:extLst>
              <a:ext uri="{FF2B5EF4-FFF2-40B4-BE49-F238E27FC236}">
                <a16:creationId xmlns:a16="http://schemas.microsoft.com/office/drawing/2014/main" id="{47779497-1AEB-4D92-97E2-2ED501487547}"/>
              </a:ext>
            </a:extLst>
          </p:cNvPr>
          <p:cNvSpPr/>
          <p:nvPr/>
        </p:nvSpPr>
        <p:spPr>
          <a:xfrm>
            <a:off x="1043517" y="2188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Prevention in Winter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594D5F16-1E81-47CC-B263-390FFEB4B118}"/>
              </a:ext>
            </a:extLst>
          </p:cNvPr>
          <p:cNvSpPr/>
          <p:nvPr/>
        </p:nvSpPr>
        <p:spPr>
          <a:xfrm>
            <a:off x="1372013" y="480634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365" y="1721429"/>
            <a:ext cx="3456462" cy="204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3" name="Google Shape;223;p20"/>
          <p:cNvSpPr/>
          <p:nvPr/>
        </p:nvSpPr>
        <p:spPr>
          <a:xfrm>
            <a:off x="4669356" y="2084481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plug too many electrical appliances into an electrical outlet</a:t>
            </a:r>
            <a:endParaRPr lang="en-US" sz="2000" dirty="0"/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260" y="4066700"/>
            <a:ext cx="3153035" cy="218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" name="Google Shape;225;p20"/>
          <p:cNvSpPr/>
          <p:nvPr/>
        </p:nvSpPr>
        <p:spPr>
          <a:xfrm>
            <a:off x="4652030" y="4516016"/>
            <a:ext cx="49498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curl or put pressure on electric heating mat</a:t>
            </a:r>
            <a:endParaRPr lang="en-US" sz="2000" dirty="0"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7" name="Google Shape;227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8" name="Google Shape;228;p2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2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0" name="Google Shape;230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A655629-E333-4830-B439-3632270329D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E5216D13-D1E3-4293-8D1C-18435B03C1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F6B144F-909C-4E9D-BE57-4D98AEBB9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E01EEFE-40E3-4FCD-847A-89265D3531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DE56504-4D05-430C-9809-94733BBD7B23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62D305-B305-406C-A00A-C06391E8FD2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3DAC6C6-63FC-46A1-91A2-F0B9A2BCAF1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AE8F43D-D4D2-4BC0-9CBB-99303D2A7867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Google Shape;161;p16">
            <a:extLst>
              <a:ext uri="{FF2B5EF4-FFF2-40B4-BE49-F238E27FC236}">
                <a16:creationId xmlns:a16="http://schemas.microsoft.com/office/drawing/2014/main" id="{5A577DC1-3045-49F3-B197-9C244146B496}"/>
              </a:ext>
            </a:extLst>
          </p:cNvPr>
          <p:cNvSpPr/>
          <p:nvPr/>
        </p:nvSpPr>
        <p:spPr>
          <a:xfrm>
            <a:off x="418216" y="23442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2;p16">
            <a:extLst>
              <a:ext uri="{FF2B5EF4-FFF2-40B4-BE49-F238E27FC236}">
                <a16:creationId xmlns:a16="http://schemas.microsoft.com/office/drawing/2014/main" id="{808AFF1A-D281-4A50-9E9D-CE59BFEE97C4}"/>
              </a:ext>
            </a:extLst>
          </p:cNvPr>
          <p:cNvSpPr/>
          <p:nvPr/>
        </p:nvSpPr>
        <p:spPr>
          <a:xfrm>
            <a:off x="1043517" y="2188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Prevention in Winter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8C93E809-D461-4507-821C-192F759F1027}"/>
              </a:ext>
            </a:extLst>
          </p:cNvPr>
          <p:cNvSpPr/>
          <p:nvPr/>
        </p:nvSpPr>
        <p:spPr>
          <a:xfrm>
            <a:off x="4383532" y="230119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778B3474-123F-4952-941F-DF9021418526}"/>
              </a:ext>
            </a:extLst>
          </p:cNvPr>
          <p:cNvSpPr/>
          <p:nvPr/>
        </p:nvSpPr>
        <p:spPr>
          <a:xfrm>
            <a:off x="4383531" y="472297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290" y="1547448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781050" y="1547448"/>
            <a:ext cx="5200808" cy="1568450"/>
            <a:chOff x="1250315" y="1896146"/>
            <a:chExt cx="4806950" cy="1568450"/>
          </a:xfrm>
        </p:grpSpPr>
        <p:sp>
          <p:nvSpPr>
            <p:cNvPr id="242" name="Google Shape;242;p21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927378" y="3661201"/>
            <a:ext cx="4908838" cy="1569660"/>
            <a:chOff x="1250315" y="4483984"/>
            <a:chExt cx="4659777" cy="1408591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21"/>
          <p:cNvSpPr/>
          <p:nvPr/>
        </p:nvSpPr>
        <p:spPr>
          <a:xfrm>
            <a:off x="1027602" y="2398710"/>
            <a:ext cx="4949825" cy="180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When you go back home from a freezing cold weather outside and stay close to a heater for warm and your clothes catch a fire.</a:t>
            </a:r>
          </a:p>
          <a:p>
            <a:pPr lvl="0" algn="ctr">
              <a:lnSpc>
                <a:spcPct val="160000"/>
              </a:lnSpc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What do you need to do?</a:t>
            </a:r>
            <a:endParaRPr lang="en-US" sz="1800" dirty="0"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3" name="Google Shape;253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4" name="Google Shape;254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2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6" name="Google Shape;256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418216" y="22095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989581" y="20535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When Clothes Catch a Fire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1E1282C-F229-43DD-A592-7053CD912D9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CFE69381-B634-44DA-A97A-E9241DF105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DBE1F7A-85B6-466C-887C-ABE3EAB8A0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75628AC-1B98-48D5-A91D-62C209CD3F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D80DC361-B39F-424A-A743-B5A6E20758D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49F28E-EB9A-475D-919D-BF642FEEF7C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9255C5-5DB1-4D88-8821-4F339845FD2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6B7EB9D-584A-4350-83CF-0E9D490BE131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l="2759" t="13212" r="75364" b="20806"/>
          <a:stretch/>
        </p:blipFill>
        <p:spPr>
          <a:xfrm>
            <a:off x="868977" y="1312065"/>
            <a:ext cx="2966740" cy="236808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4">
            <a:alphaModFix/>
          </a:blip>
          <a:srcRect l="26396" t="13052" r="50885" b="21320"/>
          <a:stretch/>
        </p:blipFill>
        <p:spPr>
          <a:xfrm>
            <a:off x="6492192" y="3680146"/>
            <a:ext cx="2507323" cy="202398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68" name="Google Shape;268;p22"/>
          <p:cNvSpPr/>
          <p:nvPr/>
        </p:nvSpPr>
        <p:spPr>
          <a:xfrm>
            <a:off x="4401364" y="2080674"/>
            <a:ext cx="4538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stand still and do not move</a:t>
            </a:r>
            <a:endParaRPr dirty="0"/>
          </a:p>
        </p:txBody>
      </p:sp>
      <p:sp>
        <p:nvSpPr>
          <p:cNvPr id="269" name="Google Shape;269;p22"/>
          <p:cNvSpPr/>
          <p:nvPr/>
        </p:nvSpPr>
        <p:spPr>
          <a:xfrm>
            <a:off x="1318932" y="4233850"/>
            <a:ext cx="52830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your eyes, nose, and mouth to avoid burns on the face and to not inhale smoke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1" name="Google Shape;271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2" name="Google Shape;272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2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4" name="Google Shape;274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7175D783-52FF-4F73-9F45-46974C0CAA0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54C0AB4-D894-4154-A588-D203C20F48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6C95FDA-73CF-4A14-90A4-99AAB938A2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F3065513-3C95-466F-B19E-CD99DEEDEF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D6AD41-6DE8-4801-9769-812258053ED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77FDC8E-D283-4F9F-A891-55489EE2EDB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7B9898A-6A6F-41A2-8EF0-ACF545731106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98B1161-4291-400D-BF9B-ACF08280D395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259;p21">
            <a:extLst>
              <a:ext uri="{FF2B5EF4-FFF2-40B4-BE49-F238E27FC236}">
                <a16:creationId xmlns:a16="http://schemas.microsoft.com/office/drawing/2014/main" id="{7E3F2115-22FB-4584-933F-BC29EC9485DA}"/>
              </a:ext>
            </a:extLst>
          </p:cNvPr>
          <p:cNvSpPr/>
          <p:nvPr/>
        </p:nvSpPr>
        <p:spPr>
          <a:xfrm>
            <a:off x="418216" y="22095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0;p21">
            <a:extLst>
              <a:ext uri="{FF2B5EF4-FFF2-40B4-BE49-F238E27FC236}">
                <a16:creationId xmlns:a16="http://schemas.microsoft.com/office/drawing/2014/main" id="{63B3D8F2-CF28-4717-AC4B-F7B6B37E69BD}"/>
              </a:ext>
            </a:extLst>
          </p:cNvPr>
          <p:cNvSpPr/>
          <p:nvPr/>
        </p:nvSpPr>
        <p:spPr>
          <a:xfrm>
            <a:off x="989581" y="20535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When Clothes Catch a Fire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7" name="다이아몬드 26">
            <a:extLst>
              <a:ext uri="{FF2B5EF4-FFF2-40B4-BE49-F238E27FC236}">
                <a16:creationId xmlns:a16="http://schemas.microsoft.com/office/drawing/2014/main" id="{9B6E7541-2DA8-41D9-99CD-8728AD401B44}"/>
              </a:ext>
            </a:extLst>
          </p:cNvPr>
          <p:cNvSpPr/>
          <p:nvPr/>
        </p:nvSpPr>
        <p:spPr>
          <a:xfrm>
            <a:off x="4172883" y="226092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1B71EB3E-575C-41E5-9EB3-39772091C094}"/>
              </a:ext>
            </a:extLst>
          </p:cNvPr>
          <p:cNvSpPr/>
          <p:nvPr/>
        </p:nvSpPr>
        <p:spPr>
          <a:xfrm>
            <a:off x="1047195" y="439628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527</Words>
  <Application>Microsoft Office PowerPoint</Application>
  <PresentationFormat>사용자 지정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Times New Roman</vt:lpstr>
      <vt:lpstr>Segoe UI Black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25</cp:revision>
  <dcterms:modified xsi:type="dcterms:W3CDTF">2020-10-20T13:06:18Z</dcterms:modified>
</cp:coreProperties>
</file>